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93" r:id="rId2"/>
    <p:sldId id="297" r:id="rId3"/>
    <p:sldId id="310" r:id="rId4"/>
    <p:sldId id="306" r:id="rId5"/>
    <p:sldId id="325" r:id="rId6"/>
    <p:sldId id="298" r:id="rId7"/>
    <p:sldId id="332" r:id="rId8"/>
    <p:sldId id="299" r:id="rId9"/>
    <p:sldId id="327" r:id="rId10"/>
    <p:sldId id="295" r:id="rId11"/>
    <p:sldId id="311" r:id="rId12"/>
    <p:sldId id="300" r:id="rId13"/>
    <p:sldId id="321" r:id="rId14"/>
    <p:sldId id="322" r:id="rId15"/>
    <p:sldId id="328" r:id="rId16"/>
    <p:sldId id="329" r:id="rId17"/>
    <p:sldId id="331" r:id="rId18"/>
    <p:sldId id="330" r:id="rId19"/>
    <p:sldId id="305" r:id="rId20"/>
    <p:sldId id="326" r:id="rId21"/>
    <p:sldId id="31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2230"/>
    <a:srgbClr val="182D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p:restoredTop sz="71505"/>
  </p:normalViewPr>
  <p:slideViewPr>
    <p:cSldViewPr snapToObjects="1">
      <p:cViewPr varScale="1">
        <p:scale>
          <a:sx n="55" d="100"/>
          <a:sy n="55" d="100"/>
        </p:scale>
        <p:origin x="965" y="43"/>
      </p:cViewPr>
      <p:guideLst/>
    </p:cSldViewPr>
  </p:slideViewPr>
  <p:notesTextViewPr>
    <p:cViewPr>
      <p:scale>
        <a:sx n="1" d="1"/>
        <a:sy n="1" d="1"/>
      </p:scale>
      <p:origin x="0" y="0"/>
    </p:cViewPr>
  </p:notesTextViewPr>
  <p:sorterViewPr>
    <p:cViewPr>
      <p:scale>
        <a:sx n="80" d="100"/>
        <a:sy n="80" d="100"/>
      </p:scale>
      <p:origin x="0" y="0"/>
    </p:cViewPr>
  </p:sorterViewPr>
  <p:notesViewPr>
    <p:cSldViewPr snapToObjects="1" showGuides="1">
      <p:cViewPr>
        <p:scale>
          <a:sx n="190" d="100"/>
          <a:sy n="190" d="100"/>
        </p:scale>
        <p:origin x="2320" y="-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FE78F2-7C14-8E4F-8D50-F9706F0B1715}" type="datetimeFigureOut">
              <a:rPr lang="en-US" smtClean="0"/>
              <a:t>5/19/2021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A15A6-5095-6545-8B92-6BE8414B65FB}" type="slidenum">
              <a:rPr lang="en-US" smtClean="0"/>
              <a:t>‹#›</a:t>
            </a:fld>
            <a:endParaRPr lang="en-US"/>
          </a:p>
        </p:txBody>
      </p:sp>
    </p:spTree>
    <p:extLst>
      <p:ext uri="{BB962C8B-B14F-4D97-AF65-F5344CB8AC3E}">
        <p14:creationId xmlns:p14="http://schemas.microsoft.com/office/powerpoint/2010/main" val="4134953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EA15A6-5095-6545-8B92-6BE8414B65FB}" type="slidenum">
              <a:rPr lang="en-US" smtClean="0"/>
              <a:t>1</a:t>
            </a:fld>
            <a:endParaRPr lang="en-US"/>
          </a:p>
        </p:txBody>
      </p:sp>
    </p:spTree>
    <p:extLst>
      <p:ext uri="{BB962C8B-B14F-4D97-AF65-F5344CB8AC3E}">
        <p14:creationId xmlns:p14="http://schemas.microsoft.com/office/powerpoint/2010/main" val="1677867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call 211, you will reach a highly trained service professional who can answer questions about the renters’ application.</a:t>
            </a:r>
          </a:p>
          <a:p>
            <a:endParaRPr lang="en-US" dirty="0"/>
          </a:p>
          <a:p>
            <a:r>
              <a:rPr lang="en-US" dirty="0"/>
              <a:t>211 offers assistance in many languages and offers accommodations. They can help whether you apply online or on paper and mailed in.</a:t>
            </a:r>
          </a:p>
          <a:p>
            <a:endParaRPr lang="en-US" dirty="0"/>
          </a:p>
          <a:p>
            <a:endParaRPr lang="en-US" dirty="0"/>
          </a:p>
        </p:txBody>
      </p:sp>
      <p:sp>
        <p:nvSpPr>
          <p:cNvPr id="4" name="Slide Number Placeholder 3"/>
          <p:cNvSpPr>
            <a:spLocks noGrp="1"/>
          </p:cNvSpPr>
          <p:nvPr>
            <p:ph type="sldNum" sz="quarter" idx="5"/>
          </p:nvPr>
        </p:nvSpPr>
        <p:spPr/>
        <p:txBody>
          <a:bodyPr/>
          <a:lstStyle/>
          <a:p>
            <a:fld id="{A2EA15A6-5095-6545-8B92-6BE8414B65FB}" type="slidenum">
              <a:rPr lang="en-US" smtClean="0"/>
              <a:t>11</a:t>
            </a:fld>
            <a:endParaRPr lang="en-US"/>
          </a:p>
        </p:txBody>
      </p:sp>
    </p:spTree>
    <p:extLst>
      <p:ext uri="{BB962C8B-B14F-4D97-AF65-F5344CB8AC3E}">
        <p14:creationId xmlns:p14="http://schemas.microsoft.com/office/powerpoint/2010/main" val="27867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We want every eligible renter in need to get this help. We know that online applications don’t work for everyone and we get it that the documentation requirements alone can present a barrier. So we are doing everything we can with our partners to support renters to get access to this assistance. </a:t>
            </a:r>
          </a:p>
          <a:p>
            <a:r>
              <a:rPr lang="en-US" sz="1200" i="0" kern="1200" dirty="0">
                <a:solidFill>
                  <a:schemeClr val="tx1"/>
                </a:solidFill>
                <a:effectLst/>
                <a:latin typeface="+mn-lt"/>
                <a:ea typeface="+mn-ea"/>
                <a:cs typeface="+mn-cs"/>
              </a:rPr>
              <a:t> </a:t>
            </a:r>
          </a:p>
          <a:p>
            <a:r>
              <a:rPr lang="en-US" sz="1200" i="0" kern="1200" dirty="0">
                <a:solidFill>
                  <a:schemeClr val="tx1"/>
                </a:solidFill>
                <a:effectLst/>
                <a:latin typeface="+mn-lt"/>
                <a:ea typeface="+mn-ea"/>
                <a:cs typeface="+mn-cs"/>
              </a:rPr>
              <a:t>If you are comfortable with computers and have access to the internet, the online application is set up to be reasonably intuitive. </a:t>
            </a:r>
          </a:p>
          <a:p>
            <a:r>
              <a:rPr lang="en-US" sz="1200" i="0" kern="1200" dirty="0">
                <a:solidFill>
                  <a:schemeClr val="tx1"/>
                </a:solidFill>
                <a:effectLst/>
                <a:latin typeface="+mn-lt"/>
                <a:ea typeface="+mn-ea"/>
                <a:cs typeface="+mn-cs"/>
              </a:rPr>
              <a:t>But we really want you to get that application in and submitted so we can get to work reviewing it. So we have built in support. </a:t>
            </a:r>
          </a:p>
          <a:p>
            <a:r>
              <a:rPr lang="en-US" sz="1200" i="0" kern="1200" dirty="0">
                <a:solidFill>
                  <a:schemeClr val="tx1"/>
                </a:solidFill>
                <a:effectLst/>
                <a:latin typeface="+mn-lt"/>
                <a:ea typeface="+mn-ea"/>
                <a:cs typeface="+mn-cs"/>
              </a:rPr>
              <a:t>Your first line of communication is 211. </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If you don’t know where to start, call 211.</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Maybe you are applying online but don’t understand one of the questions in the application and you call 211 so you can keep moving.   The government partners in </a:t>
            </a:r>
            <a:r>
              <a:rPr lang="en-US" sz="1200" i="0" kern="1200" dirty="0" err="1">
                <a:solidFill>
                  <a:schemeClr val="tx1"/>
                </a:solidFill>
                <a:effectLst/>
                <a:latin typeface="+mn-lt"/>
                <a:ea typeface="+mn-ea"/>
                <a:cs typeface="+mn-cs"/>
              </a:rPr>
              <a:t>RentHelpMN</a:t>
            </a:r>
            <a:r>
              <a:rPr lang="en-US" sz="1200" i="0" kern="1200" dirty="0">
                <a:solidFill>
                  <a:schemeClr val="tx1"/>
                </a:solidFill>
                <a:effectLst/>
                <a:latin typeface="+mn-lt"/>
                <a:ea typeface="+mn-ea"/>
                <a:cs typeface="+mn-cs"/>
              </a:rPr>
              <a:t> have pulled together dozens of community organizations to take the time 1 on 1 with some renters needing culturally specific assistance or an extra push to get the materials together. Start with 211 or reach out to your usual support networks. </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And maybe it’s easiest for you to fill in a paper application, make copies of your documents at Kinkos and mail it all in. We will make paper applications available through 211, downloadable on the site, and through community partners. </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We know that waiting for help when your rent is late is stressful and even more so when you don’t know when the assistance will come through. The online application includes status updates you can use to communicate with your landlord or with our processing teams at the program if they have further questions. The 211 and Field Partner resources are also set up to assist.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2EA15A6-5095-6545-8B92-6BE8414B65FB}" type="slidenum">
              <a:rPr lang="en-US" smtClean="0"/>
              <a:t>12</a:t>
            </a:fld>
            <a:endParaRPr lang="en-US"/>
          </a:p>
        </p:txBody>
      </p:sp>
    </p:spTree>
    <p:extLst>
      <p:ext uri="{BB962C8B-B14F-4D97-AF65-F5344CB8AC3E}">
        <p14:creationId xmlns:p14="http://schemas.microsoft.com/office/powerpoint/2010/main" val="3858680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Renters: Get Ready Checklist, shown here, is now available for download on the </a:t>
            </a:r>
            <a:r>
              <a:rPr lang="en-US" sz="1200" kern="1200" dirty="0" err="1">
                <a:solidFill>
                  <a:schemeClr val="tx1"/>
                </a:solidFill>
                <a:effectLst/>
                <a:latin typeface="+mn-lt"/>
                <a:ea typeface="+mn-ea"/>
                <a:cs typeface="+mn-cs"/>
              </a:rPr>
              <a:t>RentHelpMN.org</a:t>
            </a:r>
            <a:r>
              <a:rPr lang="en-US" sz="1200" kern="1200" dirty="0">
                <a:solidFill>
                  <a:schemeClr val="tx1"/>
                </a:solidFill>
                <a:effectLst/>
                <a:latin typeface="+mn-lt"/>
                <a:ea typeface="+mn-ea"/>
                <a:cs typeface="+mn-cs"/>
              </a:rPr>
              <a:t> website.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two-page document has a list of the materials you will want to start collecting </a:t>
            </a:r>
            <a:r>
              <a:rPr lang="en-US" sz="1200" kern="1200" dirty="0" err="1">
                <a:solidFill>
                  <a:schemeClr val="tx1"/>
                </a:solidFill>
                <a:effectLst/>
                <a:latin typeface="+mn-lt"/>
                <a:ea typeface="+mn-ea"/>
                <a:cs typeface="+mn-cs"/>
              </a:rPr>
              <a:t>npw</a:t>
            </a:r>
            <a:r>
              <a:rPr lang="en-US" sz="1200" kern="1200" dirty="0">
                <a:solidFill>
                  <a:schemeClr val="tx1"/>
                </a:solidFill>
                <a:effectLst/>
                <a:latin typeface="+mn-lt"/>
                <a:ea typeface="+mn-ea"/>
                <a:cs typeface="+mn-cs"/>
              </a:rPr>
              <a:t> as you prepare to apply.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checklist will encourage you to reach out to your landlord to get the most recent copy of your rent agreement or other information. It will tell who what kind of income documents you can track down to be ready to apply. </a:t>
            </a:r>
          </a:p>
          <a:p>
            <a:endParaRPr lang="en-US" sz="120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also answers some frequently asked questions.</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2EA15A6-5095-6545-8B92-6BE8414B65FB}" type="slidenum">
              <a:rPr lang="en-US" smtClean="0"/>
              <a:t>13</a:t>
            </a:fld>
            <a:endParaRPr lang="en-US"/>
          </a:p>
        </p:txBody>
      </p:sp>
    </p:spTree>
    <p:extLst>
      <p:ext uri="{BB962C8B-B14F-4D97-AF65-F5344CB8AC3E}">
        <p14:creationId xmlns:p14="http://schemas.microsoft.com/office/powerpoint/2010/main" val="1694554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The “Landlords, Get Ready” checklist, shown above,  is also available now on the </a:t>
            </a:r>
            <a:r>
              <a:rPr lang="en-US" sz="1200" i="0" kern="1200" dirty="0" err="1">
                <a:solidFill>
                  <a:schemeClr val="tx1"/>
                </a:solidFill>
                <a:effectLst/>
                <a:latin typeface="+mn-lt"/>
                <a:ea typeface="+mn-ea"/>
                <a:cs typeface="+mn-cs"/>
              </a:rPr>
              <a:t>RentHelpMN.org</a:t>
            </a:r>
            <a:r>
              <a:rPr lang="en-US" sz="1200" i="0" kern="1200" dirty="0">
                <a:solidFill>
                  <a:schemeClr val="tx1"/>
                </a:solidFill>
                <a:effectLst/>
                <a:latin typeface="+mn-lt"/>
                <a:ea typeface="+mn-ea"/>
                <a:cs typeface="+mn-cs"/>
              </a:rPr>
              <a:t> website.</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To the landlords listening today, you can be some of the best partners for your tenants in helping them get ready. This checklist encourages you to do three things: </a:t>
            </a:r>
          </a:p>
          <a:p>
            <a:pPr marL="228600" indent="-228600">
              <a:buAutoNum type="arabicParenR"/>
            </a:pPr>
            <a:r>
              <a:rPr lang="en-US" sz="1200" i="0" kern="1200" dirty="0">
                <a:solidFill>
                  <a:schemeClr val="tx1"/>
                </a:solidFill>
                <a:effectLst/>
                <a:latin typeface="+mn-lt"/>
                <a:ea typeface="+mn-ea"/>
                <a:cs typeface="+mn-cs"/>
              </a:rPr>
              <a:t>Alert your tenants of </a:t>
            </a:r>
            <a:r>
              <a:rPr lang="en-US" sz="1200" i="0" kern="1200" dirty="0" err="1">
                <a:solidFill>
                  <a:schemeClr val="tx1"/>
                </a:solidFill>
                <a:effectLst/>
                <a:latin typeface="+mn-lt"/>
                <a:ea typeface="+mn-ea"/>
                <a:cs typeface="+mn-cs"/>
              </a:rPr>
              <a:t>RentHelpMN</a:t>
            </a:r>
            <a:r>
              <a:rPr lang="en-US" sz="1200" i="0" kern="1200" dirty="0">
                <a:solidFill>
                  <a:schemeClr val="tx1"/>
                </a:solidFill>
                <a:effectLst/>
                <a:latin typeface="+mn-lt"/>
                <a:ea typeface="+mn-ea"/>
                <a:cs typeface="+mn-cs"/>
              </a:rPr>
              <a:t>.</a:t>
            </a:r>
          </a:p>
          <a:p>
            <a:pPr marL="228600" indent="-228600">
              <a:buAutoNum type="arabicParenR"/>
            </a:pPr>
            <a:r>
              <a:rPr lang="en-US" sz="1200" i="0" kern="1200" dirty="0">
                <a:solidFill>
                  <a:schemeClr val="tx1"/>
                </a:solidFill>
                <a:effectLst/>
                <a:latin typeface="+mn-lt"/>
                <a:ea typeface="+mn-ea"/>
                <a:cs typeface="+mn-cs"/>
              </a:rPr>
              <a:t>Help your tenants be prepared to apply. And</a:t>
            </a:r>
          </a:p>
          <a:p>
            <a:pPr marL="228600" indent="-228600">
              <a:buAutoNum type="arabicParenR"/>
            </a:pPr>
            <a:r>
              <a:rPr lang="en-US" sz="1200" i="0" kern="1200" dirty="0">
                <a:solidFill>
                  <a:schemeClr val="tx1"/>
                </a:solidFill>
                <a:effectLst/>
                <a:latin typeface="+mn-lt"/>
                <a:ea typeface="+mn-ea"/>
                <a:cs typeface="+mn-cs"/>
              </a:rPr>
              <a:t>Get your portion of the documentation ready. </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 big part of the application is bringing documents that show the household is responsible for rent as well as their back rent due. You can make sure they have the most up-to-date paperwork in hand, or even email the documents if that works for the tenant. </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If you have the resources, you can also help your residents prepare and submit their complete applications. Maybe that’s a computer, internet, printing and scanning. Or getting some paper applications for residents who aren’t comfortable working online.</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You also will want to get ready yourselves! As businesses, you will want to be ready to upload your W9 and other information on your business. And for larger management companies, talk to your staff about who will take the lead on setting up and managing accounts in the online system. Some larger managers may want to use a central office staff person to organize everything, others may want to have site managers set everything up.</a:t>
            </a:r>
          </a:p>
        </p:txBody>
      </p:sp>
      <p:sp>
        <p:nvSpPr>
          <p:cNvPr id="4" name="Slide Number Placeholder 3"/>
          <p:cNvSpPr>
            <a:spLocks noGrp="1"/>
          </p:cNvSpPr>
          <p:nvPr>
            <p:ph type="sldNum" sz="quarter" idx="5"/>
          </p:nvPr>
        </p:nvSpPr>
        <p:spPr/>
        <p:txBody>
          <a:bodyPr/>
          <a:lstStyle/>
          <a:p>
            <a:fld id="{A2EA15A6-5095-6545-8B92-6BE8414B65FB}" type="slidenum">
              <a:rPr lang="en-US" smtClean="0"/>
              <a:t>14</a:t>
            </a:fld>
            <a:endParaRPr lang="en-US"/>
          </a:p>
        </p:txBody>
      </p:sp>
    </p:spTree>
    <p:extLst>
      <p:ext uri="{BB962C8B-B14F-4D97-AF65-F5344CB8AC3E}">
        <p14:creationId xmlns:p14="http://schemas.microsoft.com/office/powerpoint/2010/main" val="1823344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be highlighting a few tips and tricks, but I also encourage you to click the “Resources” tab and scroll down to the “Download Landlord Resources” section.  The Landlord Registration System Quick Start Guide provides a detailed step-by-step tutorial for how to get started and how to link with renters’ applications.</a:t>
            </a:r>
          </a:p>
        </p:txBody>
      </p:sp>
      <p:sp>
        <p:nvSpPr>
          <p:cNvPr id="4" name="Slide Number Placeholder 3"/>
          <p:cNvSpPr>
            <a:spLocks noGrp="1"/>
          </p:cNvSpPr>
          <p:nvPr>
            <p:ph type="sldNum" sz="quarter" idx="5"/>
          </p:nvPr>
        </p:nvSpPr>
        <p:spPr/>
        <p:txBody>
          <a:bodyPr/>
          <a:lstStyle/>
          <a:p>
            <a:fld id="{A2EA15A6-5095-6545-8B92-6BE8414B65FB}" type="slidenum">
              <a:rPr lang="en-US" smtClean="0"/>
              <a:t>15</a:t>
            </a:fld>
            <a:endParaRPr lang="en-US"/>
          </a:p>
        </p:txBody>
      </p:sp>
    </p:spTree>
    <p:extLst>
      <p:ext uri="{BB962C8B-B14F-4D97-AF65-F5344CB8AC3E}">
        <p14:creationId xmlns:p14="http://schemas.microsoft.com/office/powerpoint/2010/main" val="1327672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EA15A6-5095-6545-8B92-6BE8414B65FB}" type="slidenum">
              <a:rPr lang="en-US" smtClean="0"/>
              <a:t>16</a:t>
            </a:fld>
            <a:endParaRPr lang="en-US"/>
          </a:p>
        </p:txBody>
      </p:sp>
    </p:spTree>
    <p:extLst>
      <p:ext uri="{BB962C8B-B14F-4D97-AF65-F5344CB8AC3E}">
        <p14:creationId xmlns:p14="http://schemas.microsoft.com/office/powerpoint/2010/main" val="2432032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US" dirty="0"/>
              <a:t>Renters and Landlords can go to the application page from RentHelpMN.org at any time and click “Check My Status”</a:t>
            </a:r>
          </a:p>
          <a:p>
            <a:pPr marL="457200" lvl="1" indent="0">
              <a:buNone/>
            </a:pPr>
            <a:endParaRPr lang="en-US" dirty="0"/>
          </a:p>
          <a:p>
            <a:pPr marL="457200" lvl="1" indent="0">
              <a:buNone/>
            </a:pPr>
            <a:r>
              <a:rPr lang="en-US" dirty="0"/>
              <a:t>Status Updates include common ones like:</a:t>
            </a:r>
          </a:p>
          <a:p>
            <a:pPr lvl="2"/>
            <a:r>
              <a:rPr lang="en-US" dirty="0"/>
              <a:t>Pending Initial Review – The team has probably skimmed through to see if your application is complete</a:t>
            </a:r>
          </a:p>
          <a:p>
            <a:pPr lvl="2"/>
            <a:r>
              <a:rPr lang="en-US" dirty="0"/>
              <a:t>Requires Applicant Response – Hopefully you saw an email or got a call asking you to update something or answer a question on the application </a:t>
            </a:r>
          </a:p>
          <a:p>
            <a:pPr lvl="2"/>
            <a:r>
              <a:rPr lang="en-US" dirty="0"/>
              <a:t>Initial or Final Review – We are working on it</a:t>
            </a:r>
          </a:p>
          <a:p>
            <a:pPr lvl="2"/>
            <a:r>
              <a:rPr lang="en-US" dirty="0"/>
              <a:t>Withdrawn – You requested this or the application sat too long with no activity </a:t>
            </a:r>
          </a:p>
          <a:p>
            <a:pPr lvl="2"/>
            <a:r>
              <a:rPr lang="en-US" dirty="0"/>
              <a:t>Declined – You are not eligible, but maybe can reapply or appeal – check with the team </a:t>
            </a:r>
          </a:p>
          <a:p>
            <a:pPr lvl="2"/>
            <a:r>
              <a:rPr lang="en-US" dirty="0"/>
              <a:t>And a few others </a:t>
            </a:r>
          </a:p>
          <a:p>
            <a:r>
              <a:rPr lang="en-US" dirty="0"/>
              <a:t>Username and Password</a:t>
            </a:r>
          </a:p>
          <a:p>
            <a:pPr lvl="1"/>
            <a:r>
              <a:rPr lang="en-US" dirty="0"/>
              <a:t>Did you forget it? Didn’t write it down? – Call 211 and they can put in a ticket request to the program team to send you a login reset</a:t>
            </a:r>
          </a:p>
          <a:p>
            <a:endParaRPr lang="en-US" dirty="0"/>
          </a:p>
        </p:txBody>
      </p:sp>
      <p:sp>
        <p:nvSpPr>
          <p:cNvPr id="4" name="Slide Number Placeholder 3"/>
          <p:cNvSpPr>
            <a:spLocks noGrp="1"/>
          </p:cNvSpPr>
          <p:nvPr>
            <p:ph type="sldNum" sz="quarter" idx="5"/>
          </p:nvPr>
        </p:nvSpPr>
        <p:spPr/>
        <p:txBody>
          <a:bodyPr/>
          <a:lstStyle/>
          <a:p>
            <a:fld id="{A2EA15A6-5095-6545-8B92-6BE8414B65FB}" type="slidenum">
              <a:rPr lang="en-US" smtClean="0"/>
              <a:t>17</a:t>
            </a:fld>
            <a:endParaRPr lang="en-US"/>
          </a:p>
        </p:txBody>
      </p:sp>
    </p:spTree>
    <p:extLst>
      <p:ext uri="{BB962C8B-B14F-4D97-AF65-F5344CB8AC3E}">
        <p14:creationId xmlns:p14="http://schemas.microsoft.com/office/powerpoint/2010/main" val="3611948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you’re here because you want to support your neighbors, friends, members of your faith community, or your tenants, we encourage you to share the materials from the </a:t>
            </a:r>
            <a:r>
              <a:rPr lang="en-US" sz="1200" kern="1200" dirty="0" err="1">
                <a:solidFill>
                  <a:schemeClr val="tx1"/>
                </a:solidFill>
                <a:effectLst/>
                <a:latin typeface="+mn-lt"/>
                <a:ea typeface="+mn-ea"/>
                <a:cs typeface="+mn-cs"/>
              </a:rPr>
              <a:t>RentHelpMN.org</a:t>
            </a:r>
            <a:r>
              <a:rPr lang="en-US" sz="1200" kern="1200" dirty="0">
                <a:solidFill>
                  <a:schemeClr val="tx1"/>
                </a:solidFill>
                <a:effectLst/>
                <a:latin typeface="+mn-lt"/>
                <a:ea typeface="+mn-ea"/>
                <a:cs typeface="+mn-cs"/>
              </a:rPr>
              <a:t> website.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Currently these include the “Renters, Get Ready” and “Landlords, Get Ready” checklists.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we are open for applications, we will have a social media campaign covering all of the popular platforms and we hope you will share the messages far and wide.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We’ll also make other marketing materials available for you to share, including a flyer, poster, website banner, text messaging language and email scripts. The materials will be available in English, Spanish, Hmong and Somali.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now I’d like to turn it over to Commissioner Ho.</a:t>
            </a:r>
          </a:p>
          <a:p>
            <a:endParaRPr lang="en-US" sz="1200" i="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2EA15A6-5095-6545-8B92-6BE8414B65FB}" type="slidenum">
              <a:rPr lang="en-US" smtClean="0"/>
              <a:t>19</a:t>
            </a:fld>
            <a:endParaRPr lang="en-US"/>
          </a:p>
        </p:txBody>
      </p:sp>
    </p:spTree>
    <p:extLst>
      <p:ext uri="{BB962C8B-B14F-4D97-AF65-F5344CB8AC3E}">
        <p14:creationId xmlns:p14="http://schemas.microsoft.com/office/powerpoint/2010/main" val="2325531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questions about immigration status:</a:t>
            </a:r>
          </a:p>
          <a:p>
            <a:r>
              <a:rPr lang="en-US" b="0" i="0" dirty="0">
                <a:solidFill>
                  <a:srgbClr val="323130"/>
                </a:solidFill>
                <a:effectLst/>
                <a:latin typeface="Calibri" panose="020F0502020204030204" pitchFamily="34" charset="0"/>
              </a:rPr>
              <a:t>“All eligible renters living in Minnesota may apply. We will not request, and are not required by the federal guidelines to request, any immigration status documents. Household members must demonstrate eligibility based on income, COVID-19 impact, and risk of housing instability. However, wherever verification </a:t>
            </a:r>
            <a:r>
              <a:rPr lang="en-US" b="0" i="0" dirty="0">
                <a:solidFill>
                  <a:srgbClr val="000000"/>
                </a:solidFill>
                <a:effectLst/>
                <a:latin typeface="Calibri" panose="020F0502020204030204" pitchFamily="34" charset="0"/>
              </a:rPr>
              <a:t>of income, impact, and risk</a:t>
            </a:r>
            <a:r>
              <a:rPr lang="en-US" b="0" i="0" dirty="0">
                <a:solidFill>
                  <a:srgbClr val="323130"/>
                </a:solidFill>
                <a:effectLst/>
                <a:latin typeface="Calibri" panose="020F0502020204030204" pitchFamily="34" charset="0"/>
              </a:rPr>
              <a:t> is required we will provide multiple options for demonstrating eligibility and field partners will be trained to assist households seeking assistance.”</a:t>
            </a:r>
          </a:p>
          <a:p>
            <a:endParaRPr lang="en-US" b="0" i="0" dirty="0">
              <a:solidFill>
                <a:srgbClr val="323130"/>
              </a:solidFill>
              <a:effectLst/>
              <a:latin typeface="Calibri" panose="020F0502020204030204" pitchFamily="34" charset="0"/>
            </a:endParaRPr>
          </a:p>
          <a:p>
            <a:r>
              <a:rPr lang="en-US" b="1" i="0" dirty="0">
                <a:solidFill>
                  <a:srgbClr val="323130"/>
                </a:solidFill>
                <a:effectLst/>
                <a:latin typeface="Calibri" panose="020F0502020204030204" pitchFamily="34" charset="0"/>
              </a:rPr>
              <a:t>Likely questions from lawyers:</a:t>
            </a:r>
          </a:p>
          <a:p>
            <a:r>
              <a:rPr lang="en-US" b="0" i="0" dirty="0">
                <a:solidFill>
                  <a:srgbClr val="323130"/>
                </a:solidFill>
                <a:effectLst/>
                <a:latin typeface="Calibri" panose="020F0502020204030204" pitchFamily="34" charset="0"/>
              </a:rPr>
              <a:t>Will this process be quick enough to resolve payment for someone in the eviction process?  Is it unlikely that payment would be issued, but status updates would allow the renter to show that they have applied.</a:t>
            </a:r>
            <a:endParaRPr lang="en-US" dirty="0"/>
          </a:p>
        </p:txBody>
      </p:sp>
      <p:sp>
        <p:nvSpPr>
          <p:cNvPr id="4" name="Slide Number Placeholder 3"/>
          <p:cNvSpPr>
            <a:spLocks noGrp="1"/>
          </p:cNvSpPr>
          <p:nvPr>
            <p:ph type="sldNum" sz="quarter" idx="5"/>
          </p:nvPr>
        </p:nvSpPr>
        <p:spPr/>
        <p:txBody>
          <a:bodyPr/>
          <a:lstStyle/>
          <a:p>
            <a:fld id="{A2EA15A6-5095-6545-8B92-6BE8414B65FB}" type="slidenum">
              <a:rPr lang="en-US" smtClean="0"/>
              <a:t>20</a:t>
            </a:fld>
            <a:endParaRPr lang="en-US"/>
          </a:p>
        </p:txBody>
      </p:sp>
    </p:spTree>
    <p:extLst>
      <p:ext uri="{BB962C8B-B14F-4D97-AF65-F5344CB8AC3E}">
        <p14:creationId xmlns:p14="http://schemas.microsoft.com/office/powerpoint/2010/main" val="388129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EA15A6-5095-6545-8B92-6BE8414B65FB}" type="slidenum">
              <a:rPr lang="en-US" smtClean="0"/>
              <a:t>21</a:t>
            </a:fld>
            <a:endParaRPr lang="en-US"/>
          </a:p>
        </p:txBody>
      </p:sp>
    </p:spTree>
    <p:extLst>
      <p:ext uri="{BB962C8B-B14F-4D97-AF65-F5344CB8AC3E}">
        <p14:creationId xmlns:p14="http://schemas.microsoft.com/office/powerpoint/2010/main" val="877679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In the federal stimulus bill that passed in December, Congress made $25 billion available across the country to help stabilize renters and rental markets. </a:t>
            </a:r>
          </a:p>
          <a:p>
            <a:endParaRPr lang="en-US" dirty="0"/>
          </a:p>
          <a:p>
            <a:r>
              <a:rPr lang="en-US" sz="1200" i="0" kern="1200" dirty="0">
                <a:solidFill>
                  <a:schemeClr val="tx1"/>
                </a:solidFill>
                <a:effectLst/>
                <a:latin typeface="+mn-lt"/>
                <a:ea typeface="+mn-ea"/>
                <a:cs typeface="+mn-cs"/>
              </a:rPr>
              <a:t>Almost $400 million of that came to Minnesota – to the state, to 7 local governments, and to 9 Tribal Nations. </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You may have heard that another $25 billion passed in the American Rescue Plan in March of 2021. </a:t>
            </a:r>
          </a:p>
          <a:p>
            <a:endParaRPr lang="en-US" dirty="0"/>
          </a:p>
          <a:p>
            <a:r>
              <a:rPr lang="en-US" sz="1200" i="0" kern="1200" dirty="0">
                <a:solidFill>
                  <a:schemeClr val="tx1"/>
                </a:solidFill>
                <a:effectLst/>
                <a:latin typeface="+mn-lt"/>
                <a:ea typeface="+mn-ea"/>
                <a:cs typeface="+mn-cs"/>
              </a:rPr>
              <a:t>If so, that is correct, but we are waiting on information on that program so can’t say much – the good news is that we’re sure it’s more funding to help more renters for a longer period of time. </a:t>
            </a:r>
          </a:p>
          <a:p>
            <a:endParaRPr lang="en-US" dirty="0"/>
          </a:p>
        </p:txBody>
      </p:sp>
      <p:sp>
        <p:nvSpPr>
          <p:cNvPr id="4" name="Slide Number Placeholder 3"/>
          <p:cNvSpPr>
            <a:spLocks noGrp="1"/>
          </p:cNvSpPr>
          <p:nvPr>
            <p:ph type="sldNum" sz="quarter" idx="5"/>
          </p:nvPr>
        </p:nvSpPr>
        <p:spPr/>
        <p:txBody>
          <a:bodyPr/>
          <a:lstStyle/>
          <a:p>
            <a:fld id="{A2EA15A6-5095-6545-8B92-6BE8414B65FB}" type="slidenum">
              <a:rPr lang="en-US" smtClean="0"/>
              <a:t>2</a:t>
            </a:fld>
            <a:endParaRPr lang="en-US"/>
          </a:p>
        </p:txBody>
      </p:sp>
    </p:spTree>
    <p:extLst>
      <p:ext uri="{BB962C8B-B14F-4D97-AF65-F5344CB8AC3E}">
        <p14:creationId xmlns:p14="http://schemas.microsoft.com/office/powerpoint/2010/main" val="3584188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Minnesota Housing and our partners in local government have set out from the beginning to create a program that reaches all who need the assistance.  </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We have heard your feedback about the program we operated in 2020 called COVID-19 Housing Assistance Program and have made improvements in efficiency and communication to renters and landlords. </a:t>
            </a:r>
          </a:p>
          <a:p>
            <a:endParaRPr lang="en-US" dirty="0"/>
          </a:p>
          <a:p>
            <a:r>
              <a:rPr lang="en-US" i="0" dirty="0"/>
              <a:t>We are following these core values from the start of </a:t>
            </a:r>
            <a:r>
              <a:rPr lang="en-US" i="0" dirty="0" err="1"/>
              <a:t>RentHelpMN</a:t>
            </a:r>
            <a:r>
              <a:rPr lang="en-US" i="0" dirty="0"/>
              <a:t>:</a:t>
            </a:r>
          </a:p>
          <a:p>
            <a:pPr marL="228600" indent="-228600">
              <a:buAutoNum type="arabicParenR"/>
            </a:pPr>
            <a:r>
              <a:rPr lang="en-US" dirty="0"/>
              <a:t>To make the program human centered, using strategies to reach those that might otherwise be left behind.</a:t>
            </a:r>
          </a:p>
          <a:p>
            <a:pPr marL="228600" indent="-228600">
              <a:buAutoNum type="arabicParenR"/>
            </a:pPr>
            <a:r>
              <a:rPr lang="en-US" dirty="0"/>
              <a:t>To be anti-racist, using intentional strategies to not perpetuate racial disparities.</a:t>
            </a:r>
          </a:p>
          <a:p>
            <a:pPr marL="228600" indent="-228600">
              <a:buAutoNum type="arabicParenR"/>
            </a:pPr>
            <a:r>
              <a:rPr lang="en-US" dirty="0"/>
              <a:t>To focus on the customer experience to minimize stress and </a:t>
            </a:r>
            <a:r>
              <a:rPr lang="en-US" dirty="0" err="1"/>
              <a:t>uncertaintly</a:t>
            </a:r>
            <a:r>
              <a:rPr lang="en-US" dirty="0"/>
              <a:t>.</a:t>
            </a:r>
          </a:p>
          <a:p>
            <a:pPr marL="228600" indent="-228600">
              <a:buAutoNum type="arabicParenR"/>
            </a:pPr>
            <a:r>
              <a:rPr lang="en-US" dirty="0"/>
              <a:t>To be transparent, timely, and flexible.</a:t>
            </a:r>
          </a:p>
          <a:p>
            <a:pPr marL="228600" indent="-228600">
              <a:buAutoNum type="arabicParenR"/>
            </a:pPr>
            <a:r>
              <a:rPr lang="en-US" dirty="0"/>
              <a:t>To engage critical partners to equitable outcomes by working with groups that are led by and work for the communities most impacted by COVID.</a:t>
            </a:r>
          </a:p>
        </p:txBody>
      </p:sp>
      <p:sp>
        <p:nvSpPr>
          <p:cNvPr id="4" name="Slide Number Placeholder 3"/>
          <p:cNvSpPr>
            <a:spLocks noGrp="1"/>
          </p:cNvSpPr>
          <p:nvPr>
            <p:ph type="sldNum" sz="quarter" idx="5"/>
          </p:nvPr>
        </p:nvSpPr>
        <p:spPr/>
        <p:txBody>
          <a:bodyPr/>
          <a:lstStyle/>
          <a:p>
            <a:fld id="{A2EA15A6-5095-6545-8B92-6BE8414B65FB}" type="slidenum">
              <a:rPr lang="en-US" smtClean="0"/>
              <a:t>3</a:t>
            </a:fld>
            <a:endParaRPr lang="en-US"/>
          </a:p>
        </p:txBody>
      </p:sp>
    </p:spTree>
    <p:extLst>
      <p:ext uri="{BB962C8B-B14F-4D97-AF65-F5344CB8AC3E}">
        <p14:creationId xmlns:p14="http://schemas.microsoft.com/office/powerpoint/2010/main" val="4191274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Before we move into more detail I would like to introduce you to the website for </a:t>
            </a:r>
            <a:r>
              <a:rPr lang="en-US" sz="1200" i="0" kern="1200" dirty="0" err="1">
                <a:solidFill>
                  <a:schemeClr val="tx1"/>
                </a:solidFill>
                <a:effectLst/>
                <a:latin typeface="+mn-lt"/>
                <a:ea typeface="+mn-ea"/>
                <a:cs typeface="+mn-cs"/>
              </a:rPr>
              <a:t>RentHelpMN</a:t>
            </a:r>
            <a:r>
              <a:rPr lang="en-US" sz="1200" i="0" kern="1200" dirty="0">
                <a:solidFill>
                  <a:schemeClr val="tx1"/>
                </a:solidFill>
                <a:effectLst/>
                <a:latin typeface="+mn-lt"/>
                <a:ea typeface="+mn-ea"/>
                <a:cs typeface="+mn-cs"/>
              </a:rPr>
              <a:t>. </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This website is now live at RentHelpMN.org – that’s “RENT HELP M N dot O R G“</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I’ll walk through the steps to apply and the other resources available. </a:t>
            </a:r>
          </a:p>
          <a:p>
            <a:endParaRPr lang="en-US" dirty="0"/>
          </a:p>
          <a:p>
            <a:endParaRPr lang="en-US" i="0" dirty="0"/>
          </a:p>
        </p:txBody>
      </p:sp>
      <p:sp>
        <p:nvSpPr>
          <p:cNvPr id="4" name="Slide Number Placeholder 3"/>
          <p:cNvSpPr>
            <a:spLocks noGrp="1"/>
          </p:cNvSpPr>
          <p:nvPr>
            <p:ph type="sldNum" sz="quarter" idx="5"/>
          </p:nvPr>
        </p:nvSpPr>
        <p:spPr/>
        <p:txBody>
          <a:bodyPr/>
          <a:lstStyle/>
          <a:p>
            <a:fld id="{A2EA15A6-5095-6545-8B92-6BE8414B65FB}" type="slidenum">
              <a:rPr lang="en-US" smtClean="0"/>
              <a:t>4</a:t>
            </a:fld>
            <a:endParaRPr lang="en-US"/>
          </a:p>
        </p:txBody>
      </p:sp>
    </p:spTree>
    <p:extLst>
      <p:ext uri="{BB962C8B-B14F-4D97-AF65-F5344CB8AC3E}">
        <p14:creationId xmlns:p14="http://schemas.microsoft.com/office/powerpoint/2010/main" val="197501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quick overview of how you will apply for </a:t>
            </a:r>
            <a:r>
              <a:rPr lang="en-US" dirty="0" err="1"/>
              <a:t>RentHelpMN</a:t>
            </a:r>
            <a:r>
              <a:rPr lang="en-US" dirty="0"/>
              <a:t>. </a:t>
            </a:r>
          </a:p>
          <a:p>
            <a:endParaRPr lang="en-US" dirty="0"/>
          </a:p>
          <a:p>
            <a:r>
              <a:rPr lang="en-US" dirty="0"/>
              <a:t>You will be able to apply online at </a:t>
            </a:r>
            <a:r>
              <a:rPr lang="en-US" dirty="0" err="1"/>
              <a:t>RentHelpMN.org</a:t>
            </a:r>
            <a:r>
              <a:rPr lang="en-US" dirty="0"/>
              <a:t>.  </a:t>
            </a:r>
          </a:p>
          <a:p>
            <a:endParaRPr lang="en-US" dirty="0"/>
          </a:p>
          <a:p>
            <a:r>
              <a:rPr lang="en-US" sz="1200" dirty="0"/>
              <a:t>When </a:t>
            </a:r>
            <a:r>
              <a:rPr lang="en-US" sz="1200" dirty="0" err="1"/>
              <a:t>RentHelpMN</a:t>
            </a:r>
            <a:r>
              <a:rPr lang="en-US" sz="1200" dirty="0"/>
              <a:t> is ready to take applications, there will be a button on </a:t>
            </a:r>
            <a:r>
              <a:rPr lang="en-US" sz="1200" dirty="0" err="1"/>
              <a:t>RentHelpMN.org</a:t>
            </a:r>
            <a:r>
              <a:rPr lang="en-US" sz="1200" dirty="0"/>
              <a:t> to “Apply Here.” </a:t>
            </a:r>
          </a:p>
          <a:p>
            <a:endParaRPr lang="en-US" sz="1200" dirty="0"/>
          </a:p>
          <a:p>
            <a:r>
              <a:rPr lang="en-US" sz="1200" dirty="0"/>
              <a:t>You will be able to apply online and upload your documents.</a:t>
            </a:r>
          </a:p>
          <a:p>
            <a:endParaRPr lang="en-US" sz="1200" dirty="0"/>
          </a:p>
          <a:p>
            <a:r>
              <a:rPr lang="en-US" sz="1200" dirty="0"/>
              <a:t>If you prefer, you will be able to apply with a paper application, which you will be able to download and print or request by mail.</a:t>
            </a:r>
          </a:p>
          <a:p>
            <a:endParaRPr lang="en-US" sz="1200" dirty="0"/>
          </a:p>
          <a:p>
            <a:r>
              <a:rPr lang="en-US" sz="1200" dirty="0"/>
              <a:t>Right now is the time to Get Ready. The program is not open for applications yet but will be soon.</a:t>
            </a:r>
          </a:p>
          <a:p>
            <a:endParaRPr lang="en-US" dirty="0"/>
          </a:p>
        </p:txBody>
      </p:sp>
      <p:sp>
        <p:nvSpPr>
          <p:cNvPr id="4" name="Slide Number Placeholder 3"/>
          <p:cNvSpPr>
            <a:spLocks noGrp="1"/>
          </p:cNvSpPr>
          <p:nvPr>
            <p:ph type="sldNum" sz="quarter" idx="5"/>
          </p:nvPr>
        </p:nvSpPr>
        <p:spPr/>
        <p:txBody>
          <a:bodyPr/>
          <a:lstStyle/>
          <a:p>
            <a:fld id="{A2EA15A6-5095-6545-8B92-6BE8414B65FB}" type="slidenum">
              <a:rPr lang="en-US" smtClean="0"/>
              <a:t>5</a:t>
            </a:fld>
            <a:endParaRPr lang="en-US"/>
          </a:p>
        </p:txBody>
      </p:sp>
    </p:spTree>
    <p:extLst>
      <p:ext uri="{BB962C8B-B14F-4D97-AF65-F5344CB8AC3E}">
        <p14:creationId xmlns:p14="http://schemas.microsoft.com/office/powerpoint/2010/main" val="3881863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It is important to note that this assistance is only for renters. Homeowners are not eligible per the federal rules –we know that homeowners are also struggling in the pandemic and we hear you. We hope to know more about how federal stimulus dollars might help homeowners with mortgages and utilities soon. But, from the federal government this program, </a:t>
            </a:r>
            <a:r>
              <a:rPr lang="en-US" sz="1200" i="0" kern="1200" dirty="0" err="1">
                <a:solidFill>
                  <a:schemeClr val="tx1"/>
                </a:solidFill>
                <a:effectLst/>
                <a:latin typeface="+mn-lt"/>
                <a:ea typeface="+mn-ea"/>
                <a:cs typeface="+mn-cs"/>
              </a:rPr>
              <a:t>RentHelpMN</a:t>
            </a:r>
            <a:r>
              <a:rPr lang="en-US" sz="1200" i="0" kern="1200" dirty="0">
                <a:solidFill>
                  <a:schemeClr val="tx1"/>
                </a:solidFill>
                <a:effectLst/>
                <a:latin typeface="+mn-lt"/>
                <a:ea typeface="+mn-ea"/>
                <a:cs typeface="+mn-cs"/>
              </a:rPr>
              <a:t>, is for rent and renters only.</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COVID-19 impacts include increased costs, loss of work, reduced hours, financial strain from caring for children while schools were closed, financial strain of health challenges and other stresses of the pandemic. The reality is that these circumstances are true for many renters right now and that’s why we are facing a housing crisis. </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Housing instability means either the renter is at risk of eviction or being forced to move. Or the renter isn’t confident that they can make their rent payments in the future. </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We know that it’s hard to communicate income levels using these acronyms. If you know that you access some government programs such as food stamps, MFIP, General Assistance and your income hasn’t gone up recently it’s likely you would qualify under </a:t>
            </a:r>
            <a:r>
              <a:rPr lang="en-US" sz="1200" i="0" kern="1200" dirty="0" err="1">
                <a:solidFill>
                  <a:schemeClr val="tx1"/>
                </a:solidFill>
                <a:effectLst/>
                <a:latin typeface="+mn-lt"/>
                <a:ea typeface="+mn-ea"/>
                <a:cs typeface="+mn-cs"/>
              </a:rPr>
              <a:t>RentHelpMN</a:t>
            </a:r>
            <a:r>
              <a:rPr lang="en-US" sz="1200" i="0" kern="1200" dirty="0">
                <a:solidFill>
                  <a:schemeClr val="tx1"/>
                </a:solidFill>
                <a:effectLst/>
                <a:latin typeface="+mn-lt"/>
                <a:ea typeface="+mn-ea"/>
                <a:cs typeface="+mn-cs"/>
              </a:rPr>
              <a:t>. The same goes if you live in affordable housing where you income qualified for your apartment. </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Otherwise, the lowest income level we would serve is in Aitkin County in Minnesota where 1 person earning $40,700 or below would qualify and the highest is in the metropolitan area where 1 person earning $54,950 and 4 people living on $78,500 would qualify. If you are on the edge of those requirements call 211 for help. We will have some more resources up on our website soon. </a:t>
            </a:r>
          </a:p>
          <a:p>
            <a:endParaRPr lang="en-US" sz="1200" i="0" kern="1200" dirty="0">
              <a:solidFill>
                <a:schemeClr val="tx1"/>
              </a:solidFill>
              <a:effectLst/>
              <a:latin typeface="+mn-lt"/>
              <a:ea typeface="+mn-ea"/>
              <a:cs typeface="+mn-cs"/>
            </a:endParaRPr>
          </a:p>
          <a:p>
            <a:endParaRPr lang="en-US" i="0" dirty="0"/>
          </a:p>
        </p:txBody>
      </p:sp>
      <p:sp>
        <p:nvSpPr>
          <p:cNvPr id="4" name="Slide Number Placeholder 3"/>
          <p:cNvSpPr>
            <a:spLocks noGrp="1"/>
          </p:cNvSpPr>
          <p:nvPr>
            <p:ph type="sldNum" sz="quarter" idx="5"/>
          </p:nvPr>
        </p:nvSpPr>
        <p:spPr/>
        <p:txBody>
          <a:bodyPr/>
          <a:lstStyle/>
          <a:p>
            <a:fld id="{A2EA15A6-5095-6545-8B92-6BE8414B65FB}" type="slidenum">
              <a:rPr lang="en-US" smtClean="0"/>
              <a:t>6</a:t>
            </a:fld>
            <a:endParaRPr lang="en-US"/>
          </a:p>
        </p:txBody>
      </p:sp>
    </p:spTree>
    <p:extLst>
      <p:ext uri="{BB962C8B-B14F-4D97-AF65-F5344CB8AC3E}">
        <p14:creationId xmlns:p14="http://schemas.microsoft.com/office/powerpoint/2010/main" val="1385360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This assistance is tied to the pandemic and so we can cover rent and utilities back to March 13, 2020. Past due months and forward rent months add up to get to the total of 15 months.  If you need the forward rent, make sure to request it when you apply</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Additional assistance offered includes:</a:t>
            </a:r>
          </a:p>
          <a:p>
            <a:r>
              <a:rPr lang="en-US" sz="1200" dirty="0"/>
              <a:t>The tenant-paid portion of subsidized rents (Section 8, Public Housing, Housing Support).</a:t>
            </a:r>
          </a:p>
          <a:p>
            <a:r>
              <a:rPr lang="en-US" sz="1200" dirty="0"/>
              <a:t>Past due tenant-paid utilities. </a:t>
            </a:r>
          </a:p>
          <a:p>
            <a:r>
              <a:rPr lang="en-US" sz="1200" dirty="0"/>
              <a:t>Other housing expenses.</a:t>
            </a:r>
          </a:p>
          <a:p>
            <a:r>
              <a:rPr lang="en-US" sz="1200" dirty="0"/>
              <a:t>Housing expenses that are not covered by other programs.</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Renters who apply and are approved would be processed for the maximum assistance available to them, or what they request – whichever is lower.</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Initially the program will address back-due rent. </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Once we are feeling good about clearing the backlog of renters with back rent we will open to all applicants, which will include renters who only need help going forward. </a:t>
            </a:r>
          </a:p>
        </p:txBody>
      </p:sp>
      <p:sp>
        <p:nvSpPr>
          <p:cNvPr id="4" name="Slide Number Placeholder 3"/>
          <p:cNvSpPr>
            <a:spLocks noGrp="1"/>
          </p:cNvSpPr>
          <p:nvPr>
            <p:ph type="sldNum" sz="quarter" idx="5"/>
          </p:nvPr>
        </p:nvSpPr>
        <p:spPr/>
        <p:txBody>
          <a:bodyPr/>
          <a:lstStyle/>
          <a:p>
            <a:fld id="{A2EA15A6-5095-6545-8B92-6BE8414B65FB}" type="slidenum">
              <a:rPr lang="en-US" smtClean="0"/>
              <a:t>8</a:t>
            </a:fld>
            <a:endParaRPr lang="en-US"/>
          </a:p>
        </p:txBody>
      </p:sp>
    </p:spTree>
    <p:extLst>
      <p:ext uri="{BB962C8B-B14F-4D97-AF65-F5344CB8AC3E}">
        <p14:creationId xmlns:p14="http://schemas.microsoft.com/office/powerpoint/2010/main" val="64493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One is open to people that currently owe back rent, and are invited to apply for all of the assistance they need.</a:t>
            </a:r>
          </a:p>
          <a:p>
            <a:endParaRPr lang="en-US" dirty="0"/>
          </a:p>
          <a:p>
            <a:r>
              <a:rPr lang="en-US" dirty="0"/>
              <a:t>Phase two will open once we are able to process applications with back rent.   We do not yet know when phase two will open. </a:t>
            </a:r>
          </a:p>
        </p:txBody>
      </p:sp>
      <p:sp>
        <p:nvSpPr>
          <p:cNvPr id="4" name="Slide Number Placeholder 3"/>
          <p:cNvSpPr>
            <a:spLocks noGrp="1"/>
          </p:cNvSpPr>
          <p:nvPr>
            <p:ph type="sldNum" sz="quarter" idx="5"/>
          </p:nvPr>
        </p:nvSpPr>
        <p:spPr/>
        <p:txBody>
          <a:bodyPr/>
          <a:lstStyle/>
          <a:p>
            <a:fld id="{A2EA15A6-5095-6545-8B92-6BE8414B65FB}" type="slidenum">
              <a:rPr lang="en-US" smtClean="0"/>
              <a:t>9</a:t>
            </a:fld>
            <a:endParaRPr lang="en-US"/>
          </a:p>
        </p:txBody>
      </p:sp>
    </p:spTree>
    <p:extLst>
      <p:ext uri="{BB962C8B-B14F-4D97-AF65-F5344CB8AC3E}">
        <p14:creationId xmlns:p14="http://schemas.microsoft.com/office/powerpoint/2010/main" val="2645835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We have done everything we can do minimize the paperwork requirements but the rules are the rules and the federal government want to make sure we follow a few important policies. </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We are looking for some form of identification, which can include state IDs from any state, Tribal IDs, IDs issued by other countries. We also need to confirm that your income is within the limits. If you file taxes a 2020 1040 for every adult is the fastest way to get this done. Or you might just have the forms such as 1099s and W2s. If you don’t have those, you can still show your income with documents such as pay stubs or a letter from certain government programs that test your income. In circumstances where an adult in the household truly has no income you will be able to sign to confirm that you have no income.   </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To show that you are a renter and have a rent obligation track down a copy of your lease. If you don’t have a lease, talk to your landlord now about getting a statement that they rent to you and for how much. If you don’t have a lease, for instance if you are living in a hotel or renting a room, we can still help. You will just need to work with 211 to figure out what documents will help us review your application.</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Finally, so that we can make a payment we need to get copies of your bills. For past due rent, talk to your landlord about getting a ledger or statement of rent due. For utilities, track down unpaid bills and demand letters.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Signatures are digital, but the documents would need to be uploaded. Take pictures with your cell phone or get help with scanning if you want to apply online. You will want to get organized and get help if you need it to submit a fully completed application. If the application is missing materials we will need to follow up, causing delays, and every day counts when you are waiting for assistance. </a:t>
            </a:r>
          </a:p>
          <a:p>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2EA15A6-5095-6545-8B92-6BE8414B65FB}" type="slidenum">
              <a:rPr lang="en-US" smtClean="0"/>
              <a:t>10</a:t>
            </a:fld>
            <a:endParaRPr lang="en-US"/>
          </a:p>
        </p:txBody>
      </p:sp>
    </p:spTree>
    <p:extLst>
      <p:ext uri="{BB962C8B-B14F-4D97-AF65-F5344CB8AC3E}">
        <p14:creationId xmlns:p14="http://schemas.microsoft.com/office/powerpoint/2010/main" val="3268468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6C19F2-E335-714F-B6F4-EC1B990CB8CC}"/>
              </a:ext>
            </a:extLst>
          </p:cNvPr>
          <p:cNvPicPr>
            <a:picLocks noChangeAspect="1"/>
          </p:cNvPicPr>
          <p:nvPr userDrawn="1"/>
        </p:nvPicPr>
        <p:blipFill>
          <a:blip r:embed="rId2"/>
          <a:stretch>
            <a:fillRect/>
          </a:stretch>
        </p:blipFill>
        <p:spPr>
          <a:xfrm>
            <a:off x="-15499" y="1451350"/>
            <a:ext cx="12232966" cy="4701476"/>
          </a:xfrm>
          <a:prstGeom prst="rect">
            <a:avLst/>
          </a:prstGeom>
        </p:spPr>
      </p:pic>
      <p:sp>
        <p:nvSpPr>
          <p:cNvPr id="2" name="Title 1">
            <a:extLst>
              <a:ext uri="{FF2B5EF4-FFF2-40B4-BE49-F238E27FC236}">
                <a16:creationId xmlns:a16="http://schemas.microsoft.com/office/drawing/2014/main" id="{80FAEB9A-B161-4044-9C4D-EB65E9CFF25C}"/>
              </a:ext>
            </a:extLst>
          </p:cNvPr>
          <p:cNvSpPr>
            <a:spLocks noGrp="1"/>
          </p:cNvSpPr>
          <p:nvPr>
            <p:ph type="ctrTitle"/>
          </p:nvPr>
        </p:nvSpPr>
        <p:spPr>
          <a:xfrm>
            <a:off x="892444" y="2026374"/>
            <a:ext cx="7086600" cy="2387600"/>
          </a:xfrm>
        </p:spPr>
        <p:txBody>
          <a:bodyPr anchor="b"/>
          <a:lstStyle>
            <a:lvl1pPr algn="l">
              <a:defRPr sz="6000" b="1" i="0" baseline="0">
                <a:solidFill>
                  <a:schemeClr val="bg1"/>
                </a:solidFill>
                <a:latin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84E9D05-296D-F54A-9346-916B2E90D601}"/>
              </a:ext>
            </a:extLst>
          </p:cNvPr>
          <p:cNvSpPr>
            <a:spLocks noGrp="1"/>
          </p:cNvSpPr>
          <p:nvPr>
            <p:ph type="subTitle" idx="1"/>
          </p:nvPr>
        </p:nvSpPr>
        <p:spPr>
          <a:xfrm>
            <a:off x="892442" y="4792766"/>
            <a:ext cx="7086601" cy="1655762"/>
          </a:xfrm>
        </p:spPr>
        <p:txBody>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25AE12-C0C2-6842-A86C-2D13ED7F75BA}"/>
              </a:ext>
            </a:extLst>
          </p:cNvPr>
          <p:cNvSpPr>
            <a:spLocks noGrp="1"/>
          </p:cNvSpPr>
          <p:nvPr>
            <p:ph type="dt" sz="half" idx="10"/>
          </p:nvPr>
        </p:nvSpPr>
        <p:spPr>
          <a:xfrm>
            <a:off x="9528462" y="6290832"/>
            <a:ext cx="1977738" cy="365125"/>
          </a:xfrm>
        </p:spPr>
        <p:txBody>
          <a:bodyPr/>
          <a:lstStyle>
            <a:lvl1pPr algn="r">
              <a:defRPr baseline="0">
                <a:latin typeface="Arial" panose="020B0604020202020204" pitchFamily="34" charset="0"/>
              </a:defRPr>
            </a:lvl1pPr>
          </a:lstStyle>
          <a:p>
            <a:r>
              <a:rPr lang="en-US" dirty="0"/>
              <a:t>January 21, 2021</a:t>
            </a:r>
          </a:p>
        </p:txBody>
      </p:sp>
    </p:spTree>
    <p:extLst>
      <p:ext uri="{BB962C8B-B14F-4D97-AF65-F5344CB8AC3E}">
        <p14:creationId xmlns:p14="http://schemas.microsoft.com/office/powerpoint/2010/main" val="1889779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B92DA5-4365-B84C-B053-67F61ABFE0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D16B89-F60C-3849-B3F4-42C1AC6B30F7}"/>
              </a:ext>
            </a:extLst>
          </p:cNvPr>
          <p:cNvSpPr>
            <a:spLocks noGrp="1"/>
          </p:cNvSpPr>
          <p:nvPr>
            <p:ph type="body" orient="vert" idx="1"/>
          </p:nvPr>
        </p:nvSpPr>
        <p:spPr>
          <a:xfrm>
            <a:off x="1791730" y="365125"/>
            <a:ext cx="678077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148489C-0AA6-334A-B932-A07826052AA4}"/>
              </a:ext>
            </a:extLst>
          </p:cNvPr>
          <p:cNvSpPr>
            <a:spLocks noGrp="1"/>
          </p:cNvSpPr>
          <p:nvPr>
            <p:ph type="dt" sz="half" idx="10"/>
          </p:nvPr>
        </p:nvSpPr>
        <p:spPr/>
        <p:txBody>
          <a:bodyPr/>
          <a:lstStyle/>
          <a:p>
            <a:fld id="{F9FFA4D7-6F2A-494E-8272-24E7F28E3EE4}" type="datetimeFigureOut">
              <a:rPr lang="en-US" smtClean="0"/>
              <a:t>5/19/2021</a:t>
            </a:fld>
            <a:endParaRPr lang="en-US"/>
          </a:p>
        </p:txBody>
      </p:sp>
      <p:sp>
        <p:nvSpPr>
          <p:cNvPr id="5" name="Footer Placeholder 4">
            <a:extLst>
              <a:ext uri="{FF2B5EF4-FFF2-40B4-BE49-F238E27FC236}">
                <a16:creationId xmlns:a16="http://schemas.microsoft.com/office/drawing/2014/main" id="{114F6541-96D0-5A49-845A-BAAF1ACCAB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42C1F3-F37F-1647-AA3D-55FD13ADE495}"/>
              </a:ext>
            </a:extLst>
          </p:cNvPr>
          <p:cNvSpPr>
            <a:spLocks noGrp="1"/>
          </p:cNvSpPr>
          <p:nvPr>
            <p:ph type="sldNum" sz="quarter" idx="12"/>
          </p:nvPr>
        </p:nvSpPr>
        <p:spPr/>
        <p:txBody>
          <a:bodyPr/>
          <a:lstStyle/>
          <a:p>
            <a:fld id="{249D7A70-578A-C64C-98FD-5A03697336B8}" type="slidenum">
              <a:rPr lang="en-US" smtClean="0"/>
              <a:t>‹#›</a:t>
            </a:fld>
            <a:endParaRPr lang="en-US"/>
          </a:p>
        </p:txBody>
      </p:sp>
    </p:spTree>
    <p:extLst>
      <p:ext uri="{BB962C8B-B14F-4D97-AF65-F5344CB8AC3E}">
        <p14:creationId xmlns:p14="http://schemas.microsoft.com/office/powerpoint/2010/main" val="1981863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96E1B-317A-4346-A727-E65459597783}"/>
              </a:ext>
            </a:extLst>
          </p:cNvPr>
          <p:cNvSpPr>
            <a:spLocks noGrp="1"/>
          </p:cNvSpPr>
          <p:nvPr>
            <p:ph type="title"/>
          </p:nvPr>
        </p:nvSpPr>
        <p:spPr>
          <a:xfrm>
            <a:off x="1002289" y="365125"/>
            <a:ext cx="9562070" cy="917023"/>
          </a:xfrm>
        </p:spPr>
        <p:txBody>
          <a:bodyPr>
            <a:normAutofit/>
          </a:bodyPr>
          <a:lstStyle>
            <a:lvl1pPr>
              <a:defRPr sz="44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17BB5739-1395-724E-B949-64ACA2F390D3}"/>
              </a:ext>
            </a:extLst>
          </p:cNvPr>
          <p:cNvSpPr>
            <a:spLocks noGrp="1"/>
          </p:cNvSpPr>
          <p:nvPr>
            <p:ph idx="1"/>
          </p:nvPr>
        </p:nvSpPr>
        <p:spPr>
          <a:xfrm>
            <a:off x="1002289" y="1510196"/>
            <a:ext cx="9562070" cy="4351338"/>
          </a:xfrm>
        </p:spPr>
        <p:txBody>
          <a:bodyPr/>
          <a:lstStyle>
            <a:lvl1pPr>
              <a:defRPr sz="2400" baseline="0">
                <a:solidFill>
                  <a:srgbClr val="1D314F"/>
                </a:solidFill>
              </a:defRPr>
            </a:lvl1pPr>
            <a:lvl2pPr>
              <a:defRPr sz="2200" baseline="0">
                <a:solidFill>
                  <a:srgbClr val="1D314F"/>
                </a:solidFill>
              </a:defRPr>
            </a:lvl2pPr>
            <a:lvl3pPr>
              <a:defRPr sz="2000" baseline="0">
                <a:solidFill>
                  <a:srgbClr val="1D314F"/>
                </a:solidFill>
              </a:defRPr>
            </a:lvl3pPr>
            <a:lvl4pPr>
              <a:defRPr sz="1800" baseline="0">
                <a:solidFill>
                  <a:srgbClr val="1D314F"/>
                </a:solidFill>
              </a:defRPr>
            </a:lvl4pPr>
            <a:lvl5pPr>
              <a:defRPr sz="1600" baseline="0">
                <a:solidFill>
                  <a:srgbClr val="1D31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50A72A-5712-7B49-B1D6-D2A98687BE40}"/>
              </a:ext>
            </a:extLst>
          </p:cNvPr>
          <p:cNvSpPr>
            <a:spLocks noGrp="1"/>
          </p:cNvSpPr>
          <p:nvPr>
            <p:ph type="dt" sz="half" idx="10"/>
          </p:nvPr>
        </p:nvSpPr>
        <p:spPr/>
        <p:txBody>
          <a:bodyPr/>
          <a:lstStyle/>
          <a:p>
            <a:fld id="{F9FFA4D7-6F2A-494E-8272-24E7F28E3EE4}" type="datetimeFigureOut">
              <a:rPr lang="en-US" smtClean="0"/>
              <a:t>5/19/2021</a:t>
            </a:fld>
            <a:endParaRPr lang="en-US"/>
          </a:p>
        </p:txBody>
      </p:sp>
      <p:sp>
        <p:nvSpPr>
          <p:cNvPr id="5" name="Footer Placeholder 4">
            <a:extLst>
              <a:ext uri="{FF2B5EF4-FFF2-40B4-BE49-F238E27FC236}">
                <a16:creationId xmlns:a16="http://schemas.microsoft.com/office/drawing/2014/main" id="{1CA64EB7-A96F-6642-84B3-C6299242F2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87BCC5-8D00-3F47-8869-AF79F08D7FE8}"/>
              </a:ext>
            </a:extLst>
          </p:cNvPr>
          <p:cNvSpPr>
            <a:spLocks noGrp="1"/>
          </p:cNvSpPr>
          <p:nvPr>
            <p:ph type="sldNum" sz="quarter" idx="12"/>
          </p:nvPr>
        </p:nvSpPr>
        <p:spPr/>
        <p:txBody>
          <a:bodyPr/>
          <a:lstStyle/>
          <a:p>
            <a:fld id="{249D7A70-578A-C64C-98FD-5A03697336B8}" type="slidenum">
              <a:rPr lang="en-US" smtClean="0"/>
              <a:t>‹#›</a:t>
            </a:fld>
            <a:endParaRPr lang="en-US"/>
          </a:p>
        </p:txBody>
      </p:sp>
    </p:spTree>
    <p:extLst>
      <p:ext uri="{BB962C8B-B14F-4D97-AF65-F5344CB8AC3E}">
        <p14:creationId xmlns:p14="http://schemas.microsoft.com/office/powerpoint/2010/main" val="188252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9D888-41F7-7D45-9DDD-9EDDA636C25D}"/>
              </a:ext>
            </a:extLst>
          </p:cNvPr>
          <p:cNvSpPr>
            <a:spLocks noGrp="1"/>
          </p:cNvSpPr>
          <p:nvPr>
            <p:ph type="title"/>
          </p:nvPr>
        </p:nvSpPr>
        <p:spPr>
          <a:xfrm>
            <a:off x="1318140" y="1709738"/>
            <a:ext cx="955572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218014EB-0DCC-EF44-A05E-022FB308E3FE}"/>
              </a:ext>
            </a:extLst>
          </p:cNvPr>
          <p:cNvSpPr>
            <a:spLocks noGrp="1"/>
          </p:cNvSpPr>
          <p:nvPr>
            <p:ph type="body" idx="1"/>
          </p:nvPr>
        </p:nvSpPr>
        <p:spPr>
          <a:xfrm>
            <a:off x="1318138" y="4589463"/>
            <a:ext cx="955572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3411923-19F3-B049-949D-F2DCBFA52D1E}"/>
              </a:ext>
            </a:extLst>
          </p:cNvPr>
          <p:cNvSpPr>
            <a:spLocks noGrp="1"/>
          </p:cNvSpPr>
          <p:nvPr>
            <p:ph type="dt" sz="half" idx="10"/>
          </p:nvPr>
        </p:nvSpPr>
        <p:spPr/>
        <p:txBody>
          <a:bodyPr/>
          <a:lstStyle/>
          <a:p>
            <a:fld id="{F9FFA4D7-6F2A-494E-8272-24E7F28E3EE4}" type="datetimeFigureOut">
              <a:rPr lang="en-US" smtClean="0"/>
              <a:t>5/19/2021</a:t>
            </a:fld>
            <a:endParaRPr lang="en-US"/>
          </a:p>
        </p:txBody>
      </p:sp>
      <p:sp>
        <p:nvSpPr>
          <p:cNvPr id="5" name="Footer Placeholder 4">
            <a:extLst>
              <a:ext uri="{FF2B5EF4-FFF2-40B4-BE49-F238E27FC236}">
                <a16:creationId xmlns:a16="http://schemas.microsoft.com/office/drawing/2014/main" id="{517241AE-A2AC-E341-9DB0-AE81D020D9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DBCC76-AF80-F44A-B542-0C0C57776690}"/>
              </a:ext>
            </a:extLst>
          </p:cNvPr>
          <p:cNvSpPr>
            <a:spLocks noGrp="1"/>
          </p:cNvSpPr>
          <p:nvPr>
            <p:ph type="sldNum" sz="quarter" idx="12"/>
          </p:nvPr>
        </p:nvSpPr>
        <p:spPr/>
        <p:txBody>
          <a:bodyPr/>
          <a:lstStyle/>
          <a:p>
            <a:fld id="{249D7A70-578A-C64C-98FD-5A03697336B8}" type="slidenum">
              <a:rPr lang="en-US" smtClean="0"/>
              <a:t>‹#›</a:t>
            </a:fld>
            <a:endParaRPr lang="en-US"/>
          </a:p>
        </p:txBody>
      </p:sp>
    </p:spTree>
    <p:extLst>
      <p:ext uri="{BB962C8B-B14F-4D97-AF65-F5344CB8AC3E}">
        <p14:creationId xmlns:p14="http://schemas.microsoft.com/office/powerpoint/2010/main" val="3745392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908B7-DD62-6E44-A0C3-4D46098CD9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9C034E-3FC4-FD45-8212-A55D0B34EDB5}"/>
              </a:ext>
            </a:extLst>
          </p:cNvPr>
          <p:cNvSpPr>
            <a:spLocks noGrp="1"/>
          </p:cNvSpPr>
          <p:nvPr>
            <p:ph sz="half" idx="1"/>
          </p:nvPr>
        </p:nvSpPr>
        <p:spPr>
          <a:xfrm>
            <a:off x="1791730" y="1825625"/>
            <a:ext cx="4631724"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90E2FC9-7A3C-F944-9875-402B4E1106FE}"/>
              </a:ext>
            </a:extLst>
          </p:cNvPr>
          <p:cNvSpPr>
            <a:spLocks noGrp="1"/>
          </p:cNvSpPr>
          <p:nvPr>
            <p:ph sz="half" idx="2"/>
          </p:nvPr>
        </p:nvSpPr>
        <p:spPr>
          <a:xfrm>
            <a:off x="6722076" y="1825625"/>
            <a:ext cx="4631724"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42B9A5D-9F14-6841-B074-8C2A74615DBA}"/>
              </a:ext>
            </a:extLst>
          </p:cNvPr>
          <p:cNvSpPr>
            <a:spLocks noGrp="1"/>
          </p:cNvSpPr>
          <p:nvPr>
            <p:ph type="dt" sz="half" idx="10"/>
          </p:nvPr>
        </p:nvSpPr>
        <p:spPr/>
        <p:txBody>
          <a:bodyPr/>
          <a:lstStyle/>
          <a:p>
            <a:fld id="{F9FFA4D7-6F2A-494E-8272-24E7F28E3EE4}" type="datetimeFigureOut">
              <a:rPr lang="en-US" smtClean="0"/>
              <a:t>5/19/2021</a:t>
            </a:fld>
            <a:endParaRPr lang="en-US"/>
          </a:p>
        </p:txBody>
      </p:sp>
      <p:sp>
        <p:nvSpPr>
          <p:cNvPr id="6" name="Footer Placeholder 5">
            <a:extLst>
              <a:ext uri="{FF2B5EF4-FFF2-40B4-BE49-F238E27FC236}">
                <a16:creationId xmlns:a16="http://schemas.microsoft.com/office/drawing/2014/main" id="{951420B0-4722-E74B-A364-17DF3C2A28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4146E74-4A31-C94D-95CF-B9F9F0C919AF}"/>
              </a:ext>
            </a:extLst>
          </p:cNvPr>
          <p:cNvSpPr>
            <a:spLocks noGrp="1"/>
          </p:cNvSpPr>
          <p:nvPr>
            <p:ph type="sldNum" sz="quarter" idx="12"/>
          </p:nvPr>
        </p:nvSpPr>
        <p:spPr/>
        <p:txBody>
          <a:bodyPr/>
          <a:lstStyle/>
          <a:p>
            <a:fld id="{249D7A70-578A-C64C-98FD-5A03697336B8}" type="slidenum">
              <a:rPr lang="en-US" smtClean="0"/>
              <a:t>‹#›</a:t>
            </a:fld>
            <a:endParaRPr lang="en-US"/>
          </a:p>
        </p:txBody>
      </p:sp>
    </p:spTree>
    <p:extLst>
      <p:ext uri="{BB962C8B-B14F-4D97-AF65-F5344CB8AC3E}">
        <p14:creationId xmlns:p14="http://schemas.microsoft.com/office/powerpoint/2010/main" val="1722640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7E94A-5856-D643-A352-0F023C978ED3}"/>
              </a:ext>
            </a:extLst>
          </p:cNvPr>
          <p:cNvSpPr>
            <a:spLocks noGrp="1"/>
          </p:cNvSpPr>
          <p:nvPr>
            <p:ph type="title"/>
          </p:nvPr>
        </p:nvSpPr>
        <p:spPr>
          <a:xfrm>
            <a:off x="1791730" y="365125"/>
            <a:ext cx="9563658"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470C1B9-FF00-C64E-9A54-C211D49CA031}"/>
              </a:ext>
            </a:extLst>
          </p:cNvPr>
          <p:cNvSpPr>
            <a:spLocks noGrp="1"/>
          </p:cNvSpPr>
          <p:nvPr>
            <p:ph type="body" idx="1"/>
          </p:nvPr>
        </p:nvSpPr>
        <p:spPr>
          <a:xfrm>
            <a:off x="1791730" y="1681163"/>
            <a:ext cx="45838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BF833F5-D5E0-A340-AD48-714CD5A1F972}"/>
              </a:ext>
            </a:extLst>
          </p:cNvPr>
          <p:cNvSpPr>
            <a:spLocks noGrp="1"/>
          </p:cNvSpPr>
          <p:nvPr>
            <p:ph sz="half" idx="2"/>
          </p:nvPr>
        </p:nvSpPr>
        <p:spPr>
          <a:xfrm>
            <a:off x="1791730" y="2505075"/>
            <a:ext cx="4583885"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F955BB5-3D4B-2C49-9F41-D7FD8AF04285}"/>
              </a:ext>
            </a:extLst>
          </p:cNvPr>
          <p:cNvSpPr>
            <a:spLocks noGrp="1"/>
          </p:cNvSpPr>
          <p:nvPr>
            <p:ph type="body" sz="quarter" idx="3"/>
          </p:nvPr>
        </p:nvSpPr>
        <p:spPr>
          <a:xfrm>
            <a:off x="6771502" y="1681163"/>
            <a:ext cx="45838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284C0AC-22AD-3D4B-861D-D4542CF3769A}"/>
              </a:ext>
            </a:extLst>
          </p:cNvPr>
          <p:cNvSpPr>
            <a:spLocks noGrp="1"/>
          </p:cNvSpPr>
          <p:nvPr>
            <p:ph sz="quarter" idx="4"/>
          </p:nvPr>
        </p:nvSpPr>
        <p:spPr>
          <a:xfrm>
            <a:off x="6771502" y="2505075"/>
            <a:ext cx="4583886"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092A2570-36E6-DD43-A963-592DEDECAC9D}"/>
              </a:ext>
            </a:extLst>
          </p:cNvPr>
          <p:cNvSpPr>
            <a:spLocks noGrp="1"/>
          </p:cNvSpPr>
          <p:nvPr>
            <p:ph type="dt" sz="half" idx="10"/>
          </p:nvPr>
        </p:nvSpPr>
        <p:spPr/>
        <p:txBody>
          <a:bodyPr/>
          <a:lstStyle/>
          <a:p>
            <a:fld id="{F9FFA4D7-6F2A-494E-8272-24E7F28E3EE4}" type="datetimeFigureOut">
              <a:rPr lang="en-US" smtClean="0"/>
              <a:t>5/19/2021</a:t>
            </a:fld>
            <a:endParaRPr lang="en-US"/>
          </a:p>
        </p:txBody>
      </p:sp>
      <p:sp>
        <p:nvSpPr>
          <p:cNvPr id="8" name="Footer Placeholder 7">
            <a:extLst>
              <a:ext uri="{FF2B5EF4-FFF2-40B4-BE49-F238E27FC236}">
                <a16:creationId xmlns:a16="http://schemas.microsoft.com/office/drawing/2014/main" id="{F93CA052-84C7-124A-9B6B-501AFFF1DF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3363632-987D-8249-A0D6-0EFA431C93C6}"/>
              </a:ext>
            </a:extLst>
          </p:cNvPr>
          <p:cNvSpPr>
            <a:spLocks noGrp="1"/>
          </p:cNvSpPr>
          <p:nvPr>
            <p:ph type="sldNum" sz="quarter" idx="12"/>
          </p:nvPr>
        </p:nvSpPr>
        <p:spPr/>
        <p:txBody>
          <a:bodyPr/>
          <a:lstStyle/>
          <a:p>
            <a:fld id="{249D7A70-578A-C64C-98FD-5A03697336B8}" type="slidenum">
              <a:rPr lang="en-US" smtClean="0"/>
              <a:t>‹#›</a:t>
            </a:fld>
            <a:endParaRPr lang="en-US"/>
          </a:p>
        </p:txBody>
      </p:sp>
    </p:spTree>
    <p:extLst>
      <p:ext uri="{BB962C8B-B14F-4D97-AF65-F5344CB8AC3E}">
        <p14:creationId xmlns:p14="http://schemas.microsoft.com/office/powerpoint/2010/main" val="3213679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0C6496-DD42-A549-8FBD-F7EDF78AD462}"/>
              </a:ext>
            </a:extLst>
          </p:cNvPr>
          <p:cNvSpPr>
            <a:spLocks noGrp="1"/>
          </p:cNvSpPr>
          <p:nvPr>
            <p:ph type="dt" sz="half" idx="10"/>
          </p:nvPr>
        </p:nvSpPr>
        <p:spPr/>
        <p:txBody>
          <a:bodyPr/>
          <a:lstStyle/>
          <a:p>
            <a:fld id="{F9FFA4D7-6F2A-494E-8272-24E7F28E3EE4}" type="datetimeFigureOut">
              <a:rPr lang="en-US" smtClean="0"/>
              <a:t>5/19/2021</a:t>
            </a:fld>
            <a:endParaRPr lang="en-US"/>
          </a:p>
        </p:txBody>
      </p:sp>
      <p:sp>
        <p:nvSpPr>
          <p:cNvPr id="3" name="Footer Placeholder 2">
            <a:extLst>
              <a:ext uri="{FF2B5EF4-FFF2-40B4-BE49-F238E27FC236}">
                <a16:creationId xmlns:a16="http://schemas.microsoft.com/office/drawing/2014/main" id="{66F918D3-F1AF-7A45-9054-7D97B77CE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B06785-29A4-9847-8220-317EFFF6E4F7}"/>
              </a:ext>
            </a:extLst>
          </p:cNvPr>
          <p:cNvSpPr>
            <a:spLocks noGrp="1"/>
          </p:cNvSpPr>
          <p:nvPr>
            <p:ph type="sldNum" sz="quarter" idx="12"/>
          </p:nvPr>
        </p:nvSpPr>
        <p:spPr/>
        <p:txBody>
          <a:bodyPr/>
          <a:lstStyle/>
          <a:p>
            <a:fld id="{249D7A70-578A-C64C-98FD-5A03697336B8}" type="slidenum">
              <a:rPr lang="en-US" smtClean="0"/>
              <a:t>‹#›</a:t>
            </a:fld>
            <a:endParaRPr lang="en-US"/>
          </a:p>
        </p:txBody>
      </p:sp>
    </p:spTree>
    <p:extLst>
      <p:ext uri="{BB962C8B-B14F-4D97-AF65-F5344CB8AC3E}">
        <p14:creationId xmlns:p14="http://schemas.microsoft.com/office/powerpoint/2010/main" val="3188211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F82FB-473E-EC44-B19F-DFF2BFF0DCA0}"/>
              </a:ext>
            </a:extLst>
          </p:cNvPr>
          <p:cNvSpPr>
            <a:spLocks noGrp="1"/>
          </p:cNvSpPr>
          <p:nvPr>
            <p:ph type="title"/>
          </p:nvPr>
        </p:nvSpPr>
        <p:spPr>
          <a:xfrm>
            <a:off x="1791730"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CC78681C-A0C2-3E45-96AA-F8F8F7B0A05C}"/>
              </a:ext>
            </a:extLst>
          </p:cNvPr>
          <p:cNvSpPr>
            <a:spLocks noGrp="1"/>
          </p:cNvSpPr>
          <p:nvPr>
            <p:ph idx="1"/>
          </p:nvPr>
        </p:nvSpPr>
        <p:spPr>
          <a:xfrm>
            <a:off x="6096000" y="987425"/>
            <a:ext cx="525938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1D9B6CF-B0D2-4B49-9268-0771C7479FDD}"/>
              </a:ext>
            </a:extLst>
          </p:cNvPr>
          <p:cNvSpPr>
            <a:spLocks noGrp="1"/>
          </p:cNvSpPr>
          <p:nvPr>
            <p:ph type="body" sz="half" idx="2"/>
          </p:nvPr>
        </p:nvSpPr>
        <p:spPr>
          <a:xfrm>
            <a:off x="179173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E749A9-EC23-A241-90ED-A96D7B90FA30}"/>
              </a:ext>
            </a:extLst>
          </p:cNvPr>
          <p:cNvSpPr>
            <a:spLocks noGrp="1"/>
          </p:cNvSpPr>
          <p:nvPr>
            <p:ph type="dt" sz="half" idx="10"/>
          </p:nvPr>
        </p:nvSpPr>
        <p:spPr/>
        <p:txBody>
          <a:bodyPr/>
          <a:lstStyle/>
          <a:p>
            <a:fld id="{F9FFA4D7-6F2A-494E-8272-24E7F28E3EE4}" type="datetimeFigureOut">
              <a:rPr lang="en-US" smtClean="0"/>
              <a:t>5/19/2021</a:t>
            </a:fld>
            <a:endParaRPr lang="en-US"/>
          </a:p>
        </p:txBody>
      </p:sp>
      <p:sp>
        <p:nvSpPr>
          <p:cNvPr id="6" name="Footer Placeholder 5">
            <a:extLst>
              <a:ext uri="{FF2B5EF4-FFF2-40B4-BE49-F238E27FC236}">
                <a16:creationId xmlns:a16="http://schemas.microsoft.com/office/drawing/2014/main" id="{E761574F-D737-5C46-9FC6-FCE79C15D8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73E508B-FA5E-F348-8FB6-078FA7A764B2}"/>
              </a:ext>
            </a:extLst>
          </p:cNvPr>
          <p:cNvSpPr>
            <a:spLocks noGrp="1"/>
          </p:cNvSpPr>
          <p:nvPr>
            <p:ph type="sldNum" sz="quarter" idx="12"/>
          </p:nvPr>
        </p:nvSpPr>
        <p:spPr/>
        <p:txBody>
          <a:bodyPr/>
          <a:lstStyle/>
          <a:p>
            <a:fld id="{249D7A70-578A-C64C-98FD-5A03697336B8}" type="slidenum">
              <a:rPr lang="en-US" smtClean="0"/>
              <a:t>‹#›</a:t>
            </a:fld>
            <a:endParaRPr lang="en-US"/>
          </a:p>
        </p:txBody>
      </p:sp>
    </p:spTree>
    <p:extLst>
      <p:ext uri="{BB962C8B-B14F-4D97-AF65-F5344CB8AC3E}">
        <p14:creationId xmlns:p14="http://schemas.microsoft.com/office/powerpoint/2010/main" val="3805078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949F-C3A5-094E-B5F4-9318112EB3C3}"/>
              </a:ext>
            </a:extLst>
          </p:cNvPr>
          <p:cNvSpPr>
            <a:spLocks noGrp="1"/>
          </p:cNvSpPr>
          <p:nvPr>
            <p:ph type="title"/>
          </p:nvPr>
        </p:nvSpPr>
        <p:spPr>
          <a:xfrm>
            <a:off x="1791730"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0BDBB100-1914-7D4C-9E7E-72997E82A14B}"/>
              </a:ext>
            </a:extLst>
          </p:cNvPr>
          <p:cNvSpPr>
            <a:spLocks noGrp="1"/>
          </p:cNvSpPr>
          <p:nvPr>
            <p:ph type="pic" idx="1"/>
          </p:nvPr>
        </p:nvSpPr>
        <p:spPr>
          <a:xfrm>
            <a:off x="6096000" y="987425"/>
            <a:ext cx="525938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87B279-509C-BD40-ACD4-7B27BB0E10D3}"/>
              </a:ext>
            </a:extLst>
          </p:cNvPr>
          <p:cNvSpPr>
            <a:spLocks noGrp="1"/>
          </p:cNvSpPr>
          <p:nvPr>
            <p:ph type="body" sz="half" idx="2"/>
          </p:nvPr>
        </p:nvSpPr>
        <p:spPr>
          <a:xfrm>
            <a:off x="179173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985AE8-F7D1-F948-92C3-2599351EB7AA}"/>
              </a:ext>
            </a:extLst>
          </p:cNvPr>
          <p:cNvSpPr>
            <a:spLocks noGrp="1"/>
          </p:cNvSpPr>
          <p:nvPr>
            <p:ph type="dt" sz="half" idx="10"/>
          </p:nvPr>
        </p:nvSpPr>
        <p:spPr/>
        <p:txBody>
          <a:bodyPr/>
          <a:lstStyle/>
          <a:p>
            <a:fld id="{F9FFA4D7-6F2A-494E-8272-24E7F28E3EE4}" type="datetimeFigureOut">
              <a:rPr lang="en-US" smtClean="0"/>
              <a:t>5/19/2021</a:t>
            </a:fld>
            <a:endParaRPr lang="en-US"/>
          </a:p>
        </p:txBody>
      </p:sp>
      <p:sp>
        <p:nvSpPr>
          <p:cNvPr id="6" name="Footer Placeholder 5">
            <a:extLst>
              <a:ext uri="{FF2B5EF4-FFF2-40B4-BE49-F238E27FC236}">
                <a16:creationId xmlns:a16="http://schemas.microsoft.com/office/drawing/2014/main" id="{D5D846B2-2FCA-9743-9F61-6DE91B51D3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01388C2-6D50-BA41-B043-F6CF48832CE6}"/>
              </a:ext>
            </a:extLst>
          </p:cNvPr>
          <p:cNvSpPr>
            <a:spLocks noGrp="1"/>
          </p:cNvSpPr>
          <p:nvPr>
            <p:ph type="sldNum" sz="quarter" idx="12"/>
          </p:nvPr>
        </p:nvSpPr>
        <p:spPr/>
        <p:txBody>
          <a:bodyPr/>
          <a:lstStyle/>
          <a:p>
            <a:fld id="{249D7A70-578A-C64C-98FD-5A03697336B8}" type="slidenum">
              <a:rPr lang="en-US" smtClean="0"/>
              <a:t>‹#›</a:t>
            </a:fld>
            <a:endParaRPr lang="en-US"/>
          </a:p>
        </p:txBody>
      </p:sp>
    </p:spTree>
    <p:extLst>
      <p:ext uri="{BB962C8B-B14F-4D97-AF65-F5344CB8AC3E}">
        <p14:creationId xmlns:p14="http://schemas.microsoft.com/office/powerpoint/2010/main" val="2507070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74409-FB93-CB4C-ABF5-BE97EDFC1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8363EB-B5B2-1E4D-B03B-425C1F15E7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D84D85-EC37-5C48-A7BE-636F15F9D249}"/>
              </a:ext>
            </a:extLst>
          </p:cNvPr>
          <p:cNvSpPr>
            <a:spLocks noGrp="1"/>
          </p:cNvSpPr>
          <p:nvPr>
            <p:ph type="dt" sz="half" idx="10"/>
          </p:nvPr>
        </p:nvSpPr>
        <p:spPr/>
        <p:txBody>
          <a:bodyPr/>
          <a:lstStyle/>
          <a:p>
            <a:fld id="{F9FFA4D7-6F2A-494E-8272-24E7F28E3EE4}" type="datetimeFigureOut">
              <a:rPr lang="en-US" smtClean="0"/>
              <a:t>5/19/2021</a:t>
            </a:fld>
            <a:endParaRPr lang="en-US"/>
          </a:p>
        </p:txBody>
      </p:sp>
      <p:sp>
        <p:nvSpPr>
          <p:cNvPr id="5" name="Footer Placeholder 4">
            <a:extLst>
              <a:ext uri="{FF2B5EF4-FFF2-40B4-BE49-F238E27FC236}">
                <a16:creationId xmlns:a16="http://schemas.microsoft.com/office/drawing/2014/main" id="{1DCD4D70-9839-B846-BA0D-72E0FEEE9F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A95FC3-2A73-5F41-910F-4EF4B43A93D4}"/>
              </a:ext>
            </a:extLst>
          </p:cNvPr>
          <p:cNvSpPr>
            <a:spLocks noGrp="1"/>
          </p:cNvSpPr>
          <p:nvPr>
            <p:ph type="sldNum" sz="quarter" idx="12"/>
          </p:nvPr>
        </p:nvSpPr>
        <p:spPr/>
        <p:txBody>
          <a:bodyPr/>
          <a:lstStyle/>
          <a:p>
            <a:fld id="{249D7A70-578A-C64C-98FD-5A03697336B8}" type="slidenum">
              <a:rPr lang="en-US" smtClean="0"/>
              <a:t>‹#›</a:t>
            </a:fld>
            <a:endParaRPr lang="en-US"/>
          </a:p>
        </p:txBody>
      </p:sp>
    </p:spTree>
    <p:extLst>
      <p:ext uri="{BB962C8B-B14F-4D97-AF65-F5344CB8AC3E}">
        <p14:creationId xmlns:p14="http://schemas.microsoft.com/office/powerpoint/2010/main" val="3390393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DC93A5-8AF0-6A40-86C2-65961DB83858}"/>
              </a:ext>
            </a:extLst>
          </p:cNvPr>
          <p:cNvPicPr>
            <a:picLocks noChangeAspect="1"/>
          </p:cNvPicPr>
          <p:nvPr userDrawn="1"/>
        </p:nvPicPr>
        <p:blipFill>
          <a:blip r:embed="rId12"/>
          <a:stretch>
            <a:fillRect/>
          </a:stretch>
        </p:blipFill>
        <p:spPr>
          <a:xfrm>
            <a:off x="-23247" y="6328612"/>
            <a:ext cx="12230745" cy="547645"/>
          </a:xfrm>
          <a:prstGeom prst="rect">
            <a:avLst/>
          </a:prstGeom>
        </p:spPr>
      </p:pic>
      <p:sp>
        <p:nvSpPr>
          <p:cNvPr id="2" name="Title Placeholder 1">
            <a:extLst>
              <a:ext uri="{FF2B5EF4-FFF2-40B4-BE49-F238E27FC236}">
                <a16:creationId xmlns:a16="http://schemas.microsoft.com/office/drawing/2014/main" id="{219AB42E-7F01-5A45-B86D-7B558975BAFF}"/>
              </a:ext>
            </a:extLst>
          </p:cNvPr>
          <p:cNvSpPr>
            <a:spLocks noGrp="1"/>
          </p:cNvSpPr>
          <p:nvPr>
            <p:ph type="title"/>
          </p:nvPr>
        </p:nvSpPr>
        <p:spPr>
          <a:xfrm>
            <a:off x="792089" y="365125"/>
            <a:ext cx="956207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C808B9A-A276-B448-9CDD-B822697803C4}"/>
              </a:ext>
            </a:extLst>
          </p:cNvPr>
          <p:cNvSpPr>
            <a:spLocks noGrp="1"/>
          </p:cNvSpPr>
          <p:nvPr>
            <p:ph type="body" idx="1"/>
          </p:nvPr>
        </p:nvSpPr>
        <p:spPr>
          <a:xfrm>
            <a:off x="792089" y="1825625"/>
            <a:ext cx="956207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9EA0D9E-03FB-3A43-9B49-A18092A3731A}"/>
              </a:ext>
            </a:extLst>
          </p:cNvPr>
          <p:cNvSpPr>
            <a:spLocks noGrp="1"/>
          </p:cNvSpPr>
          <p:nvPr>
            <p:ph type="dt" sz="half" idx="2"/>
          </p:nvPr>
        </p:nvSpPr>
        <p:spPr>
          <a:xfrm>
            <a:off x="792089"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FFA4D7-6F2A-494E-8272-24E7F28E3EE4}" type="datetimeFigureOut">
              <a:rPr lang="en-US" smtClean="0"/>
              <a:t>5/19/2021</a:t>
            </a:fld>
            <a:endParaRPr lang="en-US" dirty="0"/>
          </a:p>
        </p:txBody>
      </p:sp>
      <p:sp>
        <p:nvSpPr>
          <p:cNvPr id="6" name="Slide Number Placeholder 5">
            <a:extLst>
              <a:ext uri="{FF2B5EF4-FFF2-40B4-BE49-F238E27FC236}">
                <a16:creationId xmlns:a16="http://schemas.microsoft.com/office/drawing/2014/main" id="{5C8DCDF2-8DA7-2843-918B-09458F2ED9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D7A70-578A-C64C-98FD-5A03697336B8}" type="slidenum">
              <a:rPr lang="en-US" smtClean="0"/>
              <a:t>‹#›</a:t>
            </a:fld>
            <a:endParaRPr lang="en-US"/>
          </a:p>
        </p:txBody>
      </p:sp>
    </p:spTree>
    <p:extLst>
      <p:ext uri="{BB962C8B-B14F-4D97-AF65-F5344CB8AC3E}">
        <p14:creationId xmlns:p14="http://schemas.microsoft.com/office/powerpoint/2010/main" val="3006474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b="1" i="0" kern="1200" baseline="0">
          <a:solidFill>
            <a:srgbClr val="4F274D"/>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5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Landlords@renthelpmn.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6.tiff"/></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ncsha.org/wp-content/uploads/ERAP_PIH_ERAP_FAQs.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18320-F8D2-3146-BEEF-C6CC6CB32F6D}"/>
              </a:ext>
            </a:extLst>
          </p:cNvPr>
          <p:cNvSpPr>
            <a:spLocks noGrp="1"/>
          </p:cNvSpPr>
          <p:nvPr>
            <p:ph type="ctrTitle"/>
          </p:nvPr>
        </p:nvSpPr>
        <p:spPr>
          <a:xfrm>
            <a:off x="892444" y="1700554"/>
            <a:ext cx="6592877" cy="2361083"/>
          </a:xfrm>
        </p:spPr>
        <p:txBody>
          <a:bodyPr>
            <a:normAutofit/>
          </a:bodyPr>
          <a:lstStyle/>
          <a:p>
            <a:r>
              <a:rPr lang="en-US" sz="4800" dirty="0" err="1"/>
              <a:t>RentHelpMN</a:t>
            </a:r>
            <a:r>
              <a:rPr lang="en-US" sz="4400" dirty="0"/>
              <a:t>: </a:t>
            </a:r>
            <a:br>
              <a:rPr lang="en-US" sz="6600" dirty="0"/>
            </a:br>
            <a:r>
              <a:rPr lang="en-US" sz="3200" dirty="0"/>
              <a:t>Program Overview</a:t>
            </a:r>
            <a:endParaRPr lang="en-US" dirty="0"/>
          </a:p>
        </p:txBody>
      </p:sp>
      <p:sp>
        <p:nvSpPr>
          <p:cNvPr id="4" name="TextBox 3">
            <a:extLst>
              <a:ext uri="{FF2B5EF4-FFF2-40B4-BE49-F238E27FC236}">
                <a16:creationId xmlns:a16="http://schemas.microsoft.com/office/drawing/2014/main" id="{39CD8E65-9D3F-CA44-A5BB-344D7DA2E231}"/>
              </a:ext>
            </a:extLst>
          </p:cNvPr>
          <p:cNvSpPr txBox="1"/>
          <p:nvPr/>
        </p:nvSpPr>
        <p:spPr>
          <a:xfrm>
            <a:off x="10244380" y="6369805"/>
            <a:ext cx="1654427" cy="369332"/>
          </a:xfrm>
          <a:prstGeom prst="rect">
            <a:avLst/>
          </a:prstGeom>
          <a:noFill/>
        </p:spPr>
        <p:txBody>
          <a:bodyPr wrap="none" rtlCol="0">
            <a:spAutoFit/>
          </a:bodyPr>
          <a:lstStyle/>
          <a:p>
            <a:r>
              <a:rPr lang="en-US" dirty="0"/>
              <a:t>March 30, 2021</a:t>
            </a:r>
          </a:p>
        </p:txBody>
      </p:sp>
      <p:pic>
        <p:nvPicPr>
          <p:cNvPr id="6" name="Picture 5">
            <a:extLst>
              <a:ext uri="{FF2B5EF4-FFF2-40B4-BE49-F238E27FC236}">
                <a16:creationId xmlns:a16="http://schemas.microsoft.com/office/drawing/2014/main" id="{E3528A5D-116A-3C43-B9EA-DA63EFB31A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6252" y="-282022"/>
            <a:ext cx="6174677" cy="8687317"/>
          </a:xfrm>
          <a:prstGeom prst="rect">
            <a:avLst/>
          </a:prstGeom>
        </p:spPr>
      </p:pic>
    </p:spTree>
    <p:extLst>
      <p:ext uri="{BB962C8B-B14F-4D97-AF65-F5344CB8AC3E}">
        <p14:creationId xmlns:p14="http://schemas.microsoft.com/office/powerpoint/2010/main" val="1032600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4728-E17B-2E4A-A729-F5339111C0F6}"/>
              </a:ext>
            </a:extLst>
          </p:cNvPr>
          <p:cNvSpPr>
            <a:spLocks noGrp="1"/>
          </p:cNvSpPr>
          <p:nvPr>
            <p:ph type="title"/>
          </p:nvPr>
        </p:nvSpPr>
        <p:spPr/>
        <p:txBody>
          <a:bodyPr>
            <a:normAutofit/>
          </a:bodyPr>
          <a:lstStyle/>
          <a:p>
            <a:r>
              <a:rPr lang="en-US" sz="3600" dirty="0"/>
              <a:t>Some paperwork is required.</a:t>
            </a:r>
          </a:p>
        </p:txBody>
      </p:sp>
      <p:sp>
        <p:nvSpPr>
          <p:cNvPr id="3" name="Content Placeholder 2">
            <a:extLst>
              <a:ext uri="{FF2B5EF4-FFF2-40B4-BE49-F238E27FC236}">
                <a16:creationId xmlns:a16="http://schemas.microsoft.com/office/drawing/2014/main" id="{259CC592-322B-9143-B247-4693B0329151}"/>
              </a:ext>
            </a:extLst>
          </p:cNvPr>
          <p:cNvSpPr>
            <a:spLocks noGrp="1"/>
          </p:cNvSpPr>
          <p:nvPr>
            <p:ph idx="1"/>
          </p:nvPr>
        </p:nvSpPr>
        <p:spPr>
          <a:xfrm>
            <a:off x="1002289" y="1510195"/>
            <a:ext cx="5668334" cy="4440899"/>
          </a:xfrm>
        </p:spPr>
        <p:txBody>
          <a:bodyPr>
            <a:noAutofit/>
          </a:bodyPr>
          <a:lstStyle/>
          <a:p>
            <a:r>
              <a:rPr lang="en-US" sz="2600" b="1" dirty="0"/>
              <a:t>Identification: </a:t>
            </a:r>
            <a:r>
              <a:rPr lang="en-US" sz="2600" dirty="0"/>
              <a:t>Paperwork to show who you are.</a:t>
            </a:r>
          </a:p>
          <a:p>
            <a:r>
              <a:rPr lang="en-US" sz="2600" b="1" dirty="0"/>
              <a:t>Income: </a:t>
            </a:r>
            <a:r>
              <a:rPr lang="en-US" sz="2600" dirty="0"/>
              <a:t>Documents that show your income.</a:t>
            </a:r>
          </a:p>
          <a:p>
            <a:r>
              <a:rPr lang="en-US" sz="2600" b="1" dirty="0"/>
              <a:t>Rent: </a:t>
            </a:r>
            <a:r>
              <a:rPr lang="en-US" sz="2600" dirty="0"/>
              <a:t>Documents that show you have a rent agreement and how much you owe.</a:t>
            </a:r>
          </a:p>
          <a:p>
            <a:r>
              <a:rPr lang="en-US" sz="2600" b="1" dirty="0"/>
              <a:t>Bills: </a:t>
            </a:r>
            <a:r>
              <a:rPr lang="en-US" sz="2600" dirty="0"/>
              <a:t>Documents that show your utilities and other housing-related costs.</a:t>
            </a:r>
          </a:p>
        </p:txBody>
      </p:sp>
      <p:pic>
        <p:nvPicPr>
          <p:cNvPr id="4" name="Picture 3">
            <a:extLst>
              <a:ext uri="{FF2B5EF4-FFF2-40B4-BE49-F238E27FC236}">
                <a16:creationId xmlns:a16="http://schemas.microsoft.com/office/drawing/2014/main" id="{DB03D6AD-5F2A-5344-B6C9-75D81AE8812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72546" y="1153420"/>
            <a:ext cx="4794734" cy="3937330"/>
          </a:xfrm>
          <a:prstGeom prst="rect">
            <a:avLst/>
          </a:prstGeom>
        </p:spPr>
      </p:pic>
    </p:spTree>
    <p:extLst>
      <p:ext uri="{BB962C8B-B14F-4D97-AF65-F5344CB8AC3E}">
        <p14:creationId xmlns:p14="http://schemas.microsoft.com/office/powerpoint/2010/main" val="343326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693172-D97B-1640-9B4F-89B15C4D18F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95299" y="259458"/>
            <a:ext cx="4929901" cy="6380828"/>
          </a:xfrm>
          <a:prstGeom prst="rect">
            <a:avLst/>
          </a:prstGeom>
        </p:spPr>
      </p:pic>
      <p:sp>
        <p:nvSpPr>
          <p:cNvPr id="4" name="Title 1">
            <a:extLst>
              <a:ext uri="{FF2B5EF4-FFF2-40B4-BE49-F238E27FC236}">
                <a16:creationId xmlns:a16="http://schemas.microsoft.com/office/drawing/2014/main" id="{D0B3DF97-1C77-3849-887E-434C5869A034}"/>
              </a:ext>
            </a:extLst>
          </p:cNvPr>
          <p:cNvSpPr txBox="1">
            <a:spLocks/>
          </p:cNvSpPr>
          <p:nvPr/>
        </p:nvSpPr>
        <p:spPr>
          <a:xfrm>
            <a:off x="1002289" y="365125"/>
            <a:ext cx="5646161" cy="1174308"/>
          </a:xfrm>
          <a:prstGeom prst="rect">
            <a:avLst/>
          </a:prstGeom>
        </p:spPr>
        <p:txBody>
          <a:bodyPr>
            <a:normAutofit/>
          </a:bodyPr>
          <a:lstStyle>
            <a:lvl1pPr algn="l" defTabSz="914400" rtl="0" eaLnBrk="1" latinLnBrk="0" hangingPunct="1">
              <a:lnSpc>
                <a:spcPct val="90000"/>
              </a:lnSpc>
              <a:spcBef>
                <a:spcPct val="0"/>
              </a:spcBef>
              <a:buNone/>
              <a:defRPr sz="4400" b="1" i="0" kern="1200" baseline="0">
                <a:solidFill>
                  <a:srgbClr val="4F274D"/>
                </a:solidFill>
                <a:latin typeface="Arial" panose="020B0604020202020204" pitchFamily="34" charset="0"/>
                <a:ea typeface="+mj-ea"/>
                <a:cs typeface="+mj-cs"/>
              </a:defRPr>
            </a:lvl1pPr>
          </a:lstStyle>
          <a:p>
            <a:r>
              <a:rPr lang="en-US" sz="3600" dirty="0"/>
              <a:t>If you have questions or need help getting ready</a:t>
            </a:r>
          </a:p>
        </p:txBody>
      </p:sp>
      <p:sp>
        <p:nvSpPr>
          <p:cNvPr id="6" name="Content Placeholder 2">
            <a:extLst>
              <a:ext uri="{FF2B5EF4-FFF2-40B4-BE49-F238E27FC236}">
                <a16:creationId xmlns:a16="http://schemas.microsoft.com/office/drawing/2014/main" id="{9162F135-D483-964A-ADC6-9DC9106BEB82}"/>
              </a:ext>
            </a:extLst>
          </p:cNvPr>
          <p:cNvSpPr txBox="1">
            <a:spLocks/>
          </p:cNvSpPr>
          <p:nvPr/>
        </p:nvSpPr>
        <p:spPr>
          <a:xfrm>
            <a:off x="1002289" y="2906742"/>
            <a:ext cx="5093711" cy="32968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5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OR: Toll Free: 800-543-7709</a:t>
            </a:r>
          </a:p>
          <a:p>
            <a:r>
              <a:rPr lang="en-US" sz="2600" dirty="0"/>
              <a:t>211 can help answer your questions when you are applying or preparing to apply.</a:t>
            </a:r>
          </a:p>
          <a:p>
            <a:r>
              <a:rPr lang="en-US" sz="2600" dirty="0"/>
              <a:t>211 offers language services and accommodations and can help with paper applications. </a:t>
            </a:r>
          </a:p>
        </p:txBody>
      </p:sp>
      <p:pic>
        <p:nvPicPr>
          <p:cNvPr id="7" name="Picture 6">
            <a:extLst>
              <a:ext uri="{FF2B5EF4-FFF2-40B4-BE49-F238E27FC236}">
                <a16:creationId xmlns:a16="http://schemas.microsoft.com/office/drawing/2014/main" id="{AEE68D32-AD06-9340-A0C3-4BBD868340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88399" y="1890116"/>
            <a:ext cx="1479176" cy="814916"/>
          </a:xfrm>
          <a:prstGeom prst="rect">
            <a:avLst/>
          </a:prstGeom>
        </p:spPr>
      </p:pic>
      <p:sp>
        <p:nvSpPr>
          <p:cNvPr id="8" name="Title 1">
            <a:extLst>
              <a:ext uri="{FF2B5EF4-FFF2-40B4-BE49-F238E27FC236}">
                <a16:creationId xmlns:a16="http://schemas.microsoft.com/office/drawing/2014/main" id="{9F9DEC81-DF11-0341-9139-C901538362DB}"/>
              </a:ext>
            </a:extLst>
          </p:cNvPr>
          <p:cNvSpPr txBox="1">
            <a:spLocks/>
          </p:cNvSpPr>
          <p:nvPr/>
        </p:nvSpPr>
        <p:spPr>
          <a:xfrm>
            <a:off x="2253351" y="1924841"/>
            <a:ext cx="1345443" cy="947176"/>
          </a:xfrm>
          <a:prstGeom prst="rect">
            <a:avLst/>
          </a:prstGeom>
        </p:spPr>
        <p:txBody>
          <a:bodyPr>
            <a:normAutofit/>
          </a:bodyPr>
          <a:lstStyle>
            <a:lvl1pPr algn="l" defTabSz="914400" rtl="0" eaLnBrk="1" latinLnBrk="0" hangingPunct="1">
              <a:lnSpc>
                <a:spcPct val="90000"/>
              </a:lnSpc>
              <a:spcBef>
                <a:spcPct val="0"/>
              </a:spcBef>
              <a:buNone/>
              <a:defRPr sz="4400" b="1" i="0" kern="1200" baseline="0">
                <a:solidFill>
                  <a:srgbClr val="4F274D"/>
                </a:solidFill>
                <a:latin typeface="Arial" panose="020B0604020202020204" pitchFamily="34" charset="0"/>
                <a:ea typeface="+mj-ea"/>
                <a:cs typeface="+mj-cs"/>
              </a:defRPr>
            </a:lvl1pPr>
          </a:lstStyle>
          <a:p>
            <a:r>
              <a:rPr lang="en-US" sz="3600" dirty="0"/>
              <a:t>Call</a:t>
            </a:r>
          </a:p>
        </p:txBody>
      </p:sp>
    </p:spTree>
    <p:extLst>
      <p:ext uri="{BB962C8B-B14F-4D97-AF65-F5344CB8AC3E}">
        <p14:creationId xmlns:p14="http://schemas.microsoft.com/office/powerpoint/2010/main" val="3852429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4728-E17B-2E4A-A729-F5339111C0F6}"/>
              </a:ext>
            </a:extLst>
          </p:cNvPr>
          <p:cNvSpPr>
            <a:spLocks noGrp="1"/>
          </p:cNvSpPr>
          <p:nvPr>
            <p:ph type="title"/>
          </p:nvPr>
        </p:nvSpPr>
        <p:spPr/>
        <p:txBody>
          <a:bodyPr>
            <a:normAutofit/>
          </a:bodyPr>
          <a:lstStyle/>
          <a:p>
            <a:r>
              <a:rPr lang="en-US" sz="3600" dirty="0"/>
              <a:t>Support for applicants</a:t>
            </a:r>
          </a:p>
        </p:txBody>
      </p:sp>
      <p:sp>
        <p:nvSpPr>
          <p:cNvPr id="3" name="Content Placeholder 2">
            <a:extLst>
              <a:ext uri="{FF2B5EF4-FFF2-40B4-BE49-F238E27FC236}">
                <a16:creationId xmlns:a16="http://schemas.microsoft.com/office/drawing/2014/main" id="{259CC592-322B-9143-B247-4693B0329151}"/>
              </a:ext>
            </a:extLst>
          </p:cNvPr>
          <p:cNvSpPr>
            <a:spLocks noGrp="1"/>
          </p:cNvSpPr>
          <p:nvPr>
            <p:ph idx="1"/>
          </p:nvPr>
        </p:nvSpPr>
        <p:spPr>
          <a:xfrm>
            <a:off x="1002289" y="1282148"/>
            <a:ext cx="6613853" cy="4921428"/>
          </a:xfrm>
        </p:spPr>
        <p:txBody>
          <a:bodyPr>
            <a:noAutofit/>
          </a:bodyPr>
          <a:lstStyle/>
          <a:p>
            <a:r>
              <a:rPr lang="en-US" sz="2600" dirty="0"/>
              <a:t>Field Partners and Community Partners are available to assist. Call 211 to get connected.</a:t>
            </a:r>
          </a:p>
          <a:p>
            <a:r>
              <a:rPr lang="en-US" sz="2600" dirty="0"/>
              <a:t>The full application is  available for online viewing and for printing.</a:t>
            </a:r>
          </a:p>
          <a:p>
            <a:r>
              <a:rPr lang="en-US" sz="2600" dirty="0"/>
              <a:t>Paper applications will be mailed to upon request.</a:t>
            </a:r>
          </a:p>
          <a:p>
            <a:r>
              <a:rPr lang="en-US" sz="2600" dirty="0"/>
              <a:t>Status updates will be provided at </a:t>
            </a:r>
            <a:r>
              <a:rPr lang="en-US" sz="2600" dirty="0" err="1"/>
              <a:t>RentHelpMN.org</a:t>
            </a:r>
            <a:r>
              <a:rPr lang="en-US" sz="2600" dirty="0"/>
              <a:t>.</a:t>
            </a:r>
          </a:p>
          <a:p>
            <a:r>
              <a:rPr lang="en-US" sz="2600" b="1" dirty="0"/>
              <a:t>Remember: </a:t>
            </a:r>
            <a:r>
              <a:rPr lang="en-US" sz="2600" dirty="0"/>
              <a:t>To avoid processing delays, take the time to submit a complete and accurate application.</a:t>
            </a:r>
          </a:p>
        </p:txBody>
      </p:sp>
      <p:pic>
        <p:nvPicPr>
          <p:cNvPr id="7" name="Picture 6">
            <a:extLst>
              <a:ext uri="{FF2B5EF4-FFF2-40B4-BE49-F238E27FC236}">
                <a16:creationId xmlns:a16="http://schemas.microsoft.com/office/drawing/2014/main" id="{9536D697-8604-9A4B-8E6C-BC29BA611E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8648" y="1210708"/>
            <a:ext cx="5309376" cy="5400917"/>
          </a:xfrm>
          <a:prstGeom prst="rect">
            <a:avLst/>
          </a:prstGeom>
        </p:spPr>
      </p:pic>
    </p:spTree>
    <p:extLst>
      <p:ext uri="{BB962C8B-B14F-4D97-AF65-F5344CB8AC3E}">
        <p14:creationId xmlns:p14="http://schemas.microsoft.com/office/powerpoint/2010/main" val="1995065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A484A4-35A9-8541-A33F-0C69AC86D1F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31611" y="279803"/>
            <a:ext cx="9153508" cy="5834562"/>
          </a:xfrm>
          <a:prstGeom prst="rect">
            <a:avLst/>
          </a:prstGeom>
        </p:spPr>
      </p:pic>
    </p:spTree>
    <p:extLst>
      <p:ext uri="{BB962C8B-B14F-4D97-AF65-F5344CB8AC3E}">
        <p14:creationId xmlns:p14="http://schemas.microsoft.com/office/powerpoint/2010/main" val="766470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420021B0-3E6B-3F47-8847-0083708BB957}"/>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778367" y="144379"/>
            <a:ext cx="8875046" cy="6018426"/>
          </a:xfrm>
          <a:prstGeom prst="rect">
            <a:avLst/>
          </a:prstGeom>
        </p:spPr>
      </p:pic>
    </p:spTree>
    <p:extLst>
      <p:ext uri="{BB962C8B-B14F-4D97-AF65-F5344CB8AC3E}">
        <p14:creationId xmlns:p14="http://schemas.microsoft.com/office/powerpoint/2010/main" val="964022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528D5-BE49-4B62-8BA2-4E0004CE5022}"/>
              </a:ext>
            </a:extLst>
          </p:cNvPr>
          <p:cNvSpPr>
            <a:spLocks noGrp="1"/>
          </p:cNvSpPr>
          <p:nvPr>
            <p:ph type="title"/>
          </p:nvPr>
        </p:nvSpPr>
        <p:spPr/>
        <p:txBody>
          <a:bodyPr>
            <a:noAutofit/>
          </a:bodyPr>
          <a:lstStyle/>
          <a:p>
            <a:r>
              <a:rPr lang="en-US" sz="3200" dirty="0"/>
              <a:t>Resources for Property Owners &amp; Managers</a:t>
            </a:r>
          </a:p>
        </p:txBody>
      </p:sp>
      <p:pic>
        <p:nvPicPr>
          <p:cNvPr id="8" name="Content Placeholder 3">
            <a:extLst>
              <a:ext uri="{FF2B5EF4-FFF2-40B4-BE49-F238E27FC236}">
                <a16:creationId xmlns:a16="http://schemas.microsoft.com/office/drawing/2014/main" id="{16943BC2-6476-435A-BE42-C428AA711A33}"/>
              </a:ext>
            </a:extLst>
          </p:cNvPr>
          <p:cNvPicPr>
            <a:picLocks noGrp="1" noChangeAspect="1"/>
          </p:cNvPicPr>
          <p:nvPr>
            <p:ph idx="1"/>
          </p:nvPr>
        </p:nvPicPr>
        <p:blipFill>
          <a:blip r:embed="rId3"/>
          <a:stretch>
            <a:fillRect/>
          </a:stretch>
        </p:blipFill>
        <p:spPr>
          <a:xfrm>
            <a:off x="1313420" y="1295400"/>
            <a:ext cx="9563100" cy="943871"/>
          </a:xfrm>
          <a:prstGeom prst="rect">
            <a:avLst/>
          </a:prstGeom>
        </p:spPr>
      </p:pic>
      <p:sp>
        <p:nvSpPr>
          <p:cNvPr id="9" name="TextBox 8">
            <a:extLst>
              <a:ext uri="{FF2B5EF4-FFF2-40B4-BE49-F238E27FC236}">
                <a16:creationId xmlns:a16="http://schemas.microsoft.com/office/drawing/2014/main" id="{0F3A8AA4-4996-4958-9D66-130E0C02098E}"/>
              </a:ext>
            </a:extLst>
          </p:cNvPr>
          <p:cNvSpPr txBox="1"/>
          <p:nvPr/>
        </p:nvSpPr>
        <p:spPr>
          <a:xfrm>
            <a:off x="1314450" y="3048000"/>
            <a:ext cx="9562070" cy="2514600"/>
          </a:xfrm>
          <a:prstGeom prst="rect">
            <a:avLst/>
          </a:prstGeom>
          <a:noFill/>
        </p:spPr>
        <p:txBody>
          <a:bodyPr wrap="square" rtlCol="0">
            <a:spAutoFit/>
          </a:bodyPr>
          <a:lstStyle/>
          <a:p>
            <a:endParaRPr lang="en-US" dirty="0"/>
          </a:p>
        </p:txBody>
      </p:sp>
      <p:pic>
        <p:nvPicPr>
          <p:cNvPr id="10" name="Picture 9">
            <a:extLst>
              <a:ext uri="{FF2B5EF4-FFF2-40B4-BE49-F238E27FC236}">
                <a16:creationId xmlns:a16="http://schemas.microsoft.com/office/drawing/2014/main" id="{F244037E-B4D3-4448-AB25-C4CDC3F107D2}"/>
              </a:ext>
            </a:extLst>
          </p:cNvPr>
          <p:cNvPicPr>
            <a:picLocks noChangeAspect="1"/>
          </p:cNvPicPr>
          <p:nvPr/>
        </p:nvPicPr>
        <p:blipFill>
          <a:blip r:embed="rId4"/>
          <a:stretch>
            <a:fillRect/>
          </a:stretch>
        </p:blipFill>
        <p:spPr>
          <a:xfrm>
            <a:off x="969159" y="2438400"/>
            <a:ext cx="10391775" cy="3533775"/>
          </a:xfrm>
          <a:prstGeom prst="rect">
            <a:avLst/>
          </a:prstGeom>
        </p:spPr>
      </p:pic>
    </p:spTree>
    <p:extLst>
      <p:ext uri="{BB962C8B-B14F-4D97-AF65-F5344CB8AC3E}">
        <p14:creationId xmlns:p14="http://schemas.microsoft.com/office/powerpoint/2010/main" val="148657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14F2C7-1741-4B6F-9548-B216C3742332}"/>
              </a:ext>
            </a:extLst>
          </p:cNvPr>
          <p:cNvSpPr>
            <a:spLocks noGrp="1"/>
          </p:cNvSpPr>
          <p:nvPr>
            <p:ph type="title"/>
          </p:nvPr>
        </p:nvSpPr>
        <p:spPr/>
        <p:txBody>
          <a:bodyPr/>
          <a:lstStyle/>
          <a:p>
            <a:r>
              <a:rPr lang="en-US" dirty="0"/>
              <a:t>Property Owner/Manager Actions</a:t>
            </a:r>
          </a:p>
        </p:txBody>
      </p:sp>
      <p:sp>
        <p:nvSpPr>
          <p:cNvPr id="3" name="Content Placeholder 2">
            <a:extLst>
              <a:ext uri="{FF2B5EF4-FFF2-40B4-BE49-F238E27FC236}">
                <a16:creationId xmlns:a16="http://schemas.microsoft.com/office/drawing/2014/main" id="{63D2F6A6-75CE-4295-965A-B5BAECCF44C8}"/>
              </a:ext>
            </a:extLst>
          </p:cNvPr>
          <p:cNvSpPr>
            <a:spLocks noGrp="1"/>
          </p:cNvSpPr>
          <p:nvPr>
            <p:ph sz="half" idx="1"/>
          </p:nvPr>
        </p:nvSpPr>
        <p:spPr>
          <a:xfrm>
            <a:off x="792088" y="1905000"/>
            <a:ext cx="5303911" cy="4351338"/>
          </a:xfrm>
        </p:spPr>
        <p:txBody>
          <a:bodyPr>
            <a:normAutofit fontScale="92500" lnSpcReduction="10000"/>
          </a:bodyPr>
          <a:lstStyle/>
          <a:p>
            <a:pPr marL="457200" indent="-457200">
              <a:buAutoNum type="arabicPeriod"/>
            </a:pPr>
            <a:r>
              <a:rPr lang="en-US" dirty="0"/>
              <a:t>Complete the Property Owner/Manager Registration</a:t>
            </a:r>
          </a:p>
          <a:p>
            <a:pPr marL="457200" indent="-457200">
              <a:buAutoNum type="arabicPeriod"/>
            </a:pPr>
            <a:r>
              <a:rPr lang="en-US" dirty="0"/>
              <a:t>Link properties to their account</a:t>
            </a:r>
          </a:p>
          <a:p>
            <a:pPr marL="457200" indent="-457200">
              <a:buAutoNum type="arabicPeriod"/>
            </a:pPr>
            <a:r>
              <a:rPr lang="en-US" dirty="0"/>
              <a:t>Mark "agree" to the terms of agreement to be able to see the applications associated with the property address.</a:t>
            </a:r>
          </a:p>
          <a:p>
            <a:pPr marL="457200" indent="-457200">
              <a:buAutoNum type="arabicPeriod"/>
            </a:pPr>
            <a:r>
              <a:rPr lang="en-US" dirty="0"/>
              <a:t>When notified, review and approve renter’s application for assistance</a:t>
            </a:r>
          </a:p>
          <a:p>
            <a:pPr marL="457200" indent="-457200">
              <a:buAutoNum type="arabicPeriod"/>
            </a:pPr>
            <a:endParaRPr lang="en-US" dirty="0"/>
          </a:p>
          <a:p>
            <a:pPr marL="457200" indent="-457200">
              <a:buAutoNum type="arabicPeriod"/>
            </a:pPr>
            <a:endParaRPr lang="en-US" dirty="0"/>
          </a:p>
        </p:txBody>
      </p:sp>
      <p:pic>
        <p:nvPicPr>
          <p:cNvPr id="6" name="Content Placeholder 5">
            <a:extLst>
              <a:ext uri="{FF2B5EF4-FFF2-40B4-BE49-F238E27FC236}">
                <a16:creationId xmlns:a16="http://schemas.microsoft.com/office/drawing/2014/main" id="{94FA40FC-D240-49ED-A7C3-84A34591D875}"/>
              </a:ext>
            </a:extLst>
          </p:cNvPr>
          <p:cNvPicPr>
            <a:picLocks noGrp="1" noChangeAspect="1"/>
          </p:cNvPicPr>
          <p:nvPr>
            <p:ph sz="half" idx="2"/>
          </p:nvPr>
        </p:nvPicPr>
        <p:blipFill>
          <a:blip r:embed="rId3"/>
          <a:stretch>
            <a:fillRect/>
          </a:stretch>
        </p:blipFill>
        <p:spPr>
          <a:xfrm>
            <a:off x="6068204" y="1556723"/>
            <a:ext cx="5514195" cy="4539531"/>
          </a:xfrm>
          <a:prstGeom prst="rect">
            <a:avLst/>
          </a:prstGeom>
        </p:spPr>
      </p:pic>
    </p:spTree>
    <p:extLst>
      <p:ext uri="{BB962C8B-B14F-4D97-AF65-F5344CB8AC3E}">
        <p14:creationId xmlns:p14="http://schemas.microsoft.com/office/powerpoint/2010/main" val="1759348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F5EF4-26EA-4222-83C3-AA444A816453}"/>
              </a:ext>
            </a:extLst>
          </p:cNvPr>
          <p:cNvSpPr>
            <a:spLocks noGrp="1"/>
          </p:cNvSpPr>
          <p:nvPr>
            <p:ph type="title"/>
          </p:nvPr>
        </p:nvSpPr>
        <p:spPr/>
        <p:txBody>
          <a:bodyPr>
            <a:normAutofit/>
          </a:bodyPr>
          <a:lstStyle/>
          <a:p>
            <a:r>
              <a:rPr lang="en-US" sz="3600" dirty="0"/>
              <a:t>Checking Application Status</a:t>
            </a:r>
          </a:p>
        </p:txBody>
      </p:sp>
      <p:sp>
        <p:nvSpPr>
          <p:cNvPr id="3" name="Content Placeholder 2">
            <a:extLst>
              <a:ext uri="{FF2B5EF4-FFF2-40B4-BE49-F238E27FC236}">
                <a16:creationId xmlns:a16="http://schemas.microsoft.com/office/drawing/2014/main" id="{F6D9A87D-FB6D-42CA-BF7F-6578A16B39D8}"/>
              </a:ext>
            </a:extLst>
          </p:cNvPr>
          <p:cNvSpPr>
            <a:spLocks noGrp="1"/>
          </p:cNvSpPr>
          <p:nvPr>
            <p:ph idx="1"/>
          </p:nvPr>
        </p:nvSpPr>
        <p:spPr>
          <a:xfrm>
            <a:off x="611134" y="4654825"/>
            <a:ext cx="10334625" cy="1441175"/>
          </a:xfrm>
        </p:spPr>
        <p:txBody>
          <a:bodyPr>
            <a:normAutofit fontScale="92500"/>
          </a:bodyPr>
          <a:lstStyle/>
          <a:p>
            <a:r>
              <a:rPr lang="en-US" dirty="0"/>
              <a:t>RentHelpMN.org, click “Apply” to go to the Application Page</a:t>
            </a:r>
          </a:p>
          <a:p>
            <a:r>
              <a:rPr lang="en-US" dirty="0"/>
              <a:t>Property Owners/Managers will see applications assigned to their address</a:t>
            </a:r>
          </a:p>
          <a:p>
            <a:r>
              <a:rPr lang="en-US" dirty="0"/>
              <a:t>Call 211 (Renters) or email </a:t>
            </a:r>
            <a:r>
              <a:rPr lang="en-US" dirty="0">
                <a:hlinkClick r:id="rId3"/>
              </a:rPr>
              <a:t>Landlords@renthelpmn.org</a:t>
            </a:r>
            <a:r>
              <a:rPr lang="en-US" dirty="0"/>
              <a:t> to reset your login</a:t>
            </a:r>
          </a:p>
        </p:txBody>
      </p:sp>
      <p:pic>
        <p:nvPicPr>
          <p:cNvPr id="4" name="Picture 3">
            <a:extLst>
              <a:ext uri="{FF2B5EF4-FFF2-40B4-BE49-F238E27FC236}">
                <a16:creationId xmlns:a16="http://schemas.microsoft.com/office/drawing/2014/main" id="{7A8ECE7B-416E-4E3A-A79B-14863673071B}"/>
              </a:ext>
            </a:extLst>
          </p:cNvPr>
          <p:cNvPicPr>
            <a:picLocks noChangeAspect="1"/>
          </p:cNvPicPr>
          <p:nvPr/>
        </p:nvPicPr>
        <p:blipFill>
          <a:blip r:embed="rId4"/>
          <a:stretch>
            <a:fillRect/>
          </a:stretch>
        </p:blipFill>
        <p:spPr>
          <a:xfrm>
            <a:off x="611135" y="1143000"/>
            <a:ext cx="10334625" cy="3352800"/>
          </a:xfrm>
          <a:prstGeom prst="rect">
            <a:avLst/>
          </a:prstGeom>
        </p:spPr>
      </p:pic>
    </p:spTree>
    <p:extLst>
      <p:ext uri="{BB962C8B-B14F-4D97-AF65-F5344CB8AC3E}">
        <p14:creationId xmlns:p14="http://schemas.microsoft.com/office/powerpoint/2010/main" val="371754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48715-D9AD-45EB-8B8A-F5FF727FC560}"/>
              </a:ext>
            </a:extLst>
          </p:cNvPr>
          <p:cNvSpPr>
            <a:spLocks noGrp="1"/>
          </p:cNvSpPr>
          <p:nvPr>
            <p:ph type="title"/>
          </p:nvPr>
        </p:nvSpPr>
        <p:spPr/>
        <p:txBody>
          <a:bodyPr>
            <a:noAutofit/>
          </a:bodyPr>
          <a:lstStyle/>
          <a:p>
            <a:r>
              <a:rPr lang="en-US" sz="2800" dirty="0"/>
              <a:t>Property Owners/Managers: Streamlining the Process</a:t>
            </a:r>
          </a:p>
        </p:txBody>
      </p:sp>
      <p:sp>
        <p:nvSpPr>
          <p:cNvPr id="5" name="Content Placeholder 4">
            <a:extLst>
              <a:ext uri="{FF2B5EF4-FFF2-40B4-BE49-F238E27FC236}">
                <a16:creationId xmlns:a16="http://schemas.microsoft.com/office/drawing/2014/main" id="{D7B0097C-3740-4DB1-BEE0-0600F447E4B2}"/>
              </a:ext>
            </a:extLst>
          </p:cNvPr>
          <p:cNvSpPr>
            <a:spLocks noGrp="1"/>
          </p:cNvSpPr>
          <p:nvPr>
            <p:ph idx="1"/>
          </p:nvPr>
        </p:nvSpPr>
        <p:spPr/>
        <p:txBody>
          <a:bodyPr/>
          <a:lstStyle/>
          <a:p>
            <a:r>
              <a:rPr lang="en-US" dirty="0"/>
              <a:t>Review the Organizer Tool resource on the RentHelpMN.org site and consider assigning a single point of contact for RentHelpMN to simplify and streamline W-9 and owner information</a:t>
            </a:r>
          </a:p>
          <a:p>
            <a:r>
              <a:rPr lang="en-US" dirty="0"/>
              <a:t> Request payment directly deposited into the bank account via Automated Clearing House (ACH) rather than a paper check</a:t>
            </a:r>
          </a:p>
          <a:p>
            <a:endParaRPr lang="en-US" dirty="0"/>
          </a:p>
        </p:txBody>
      </p:sp>
    </p:spTree>
    <p:extLst>
      <p:ext uri="{BB962C8B-B14F-4D97-AF65-F5344CB8AC3E}">
        <p14:creationId xmlns:p14="http://schemas.microsoft.com/office/powerpoint/2010/main" val="3826530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4728-E17B-2E4A-A729-F5339111C0F6}"/>
              </a:ext>
            </a:extLst>
          </p:cNvPr>
          <p:cNvSpPr>
            <a:spLocks noGrp="1"/>
          </p:cNvSpPr>
          <p:nvPr>
            <p:ph type="title"/>
          </p:nvPr>
        </p:nvSpPr>
        <p:spPr>
          <a:xfrm>
            <a:off x="1002289" y="365125"/>
            <a:ext cx="6569850" cy="917023"/>
          </a:xfrm>
        </p:spPr>
        <p:txBody>
          <a:bodyPr>
            <a:normAutofit/>
          </a:bodyPr>
          <a:lstStyle/>
          <a:p>
            <a:r>
              <a:rPr lang="en-US" sz="3600" dirty="0"/>
              <a:t>Help spread the word about </a:t>
            </a:r>
          </a:p>
        </p:txBody>
      </p:sp>
      <p:sp>
        <p:nvSpPr>
          <p:cNvPr id="3" name="Content Placeholder 2">
            <a:extLst>
              <a:ext uri="{FF2B5EF4-FFF2-40B4-BE49-F238E27FC236}">
                <a16:creationId xmlns:a16="http://schemas.microsoft.com/office/drawing/2014/main" id="{259CC592-322B-9143-B247-4693B0329151}"/>
              </a:ext>
            </a:extLst>
          </p:cNvPr>
          <p:cNvSpPr>
            <a:spLocks noGrp="1"/>
          </p:cNvSpPr>
          <p:nvPr>
            <p:ph idx="1"/>
          </p:nvPr>
        </p:nvSpPr>
        <p:spPr>
          <a:xfrm>
            <a:off x="1002289" y="1349821"/>
            <a:ext cx="9562070" cy="4511713"/>
          </a:xfrm>
        </p:spPr>
        <p:txBody>
          <a:bodyPr>
            <a:noAutofit/>
          </a:bodyPr>
          <a:lstStyle/>
          <a:p>
            <a:pPr marL="0" indent="0">
              <a:buNone/>
            </a:pPr>
            <a:r>
              <a:rPr lang="en-US" sz="2600" b="1" dirty="0"/>
              <a:t>NOW: Help people Get Ready:</a:t>
            </a:r>
          </a:p>
          <a:p>
            <a:r>
              <a:rPr lang="en-US" sz="2600" dirty="0"/>
              <a:t>Share the link to </a:t>
            </a:r>
            <a:r>
              <a:rPr lang="en-US" sz="2600" dirty="0" err="1"/>
              <a:t>RentHelpMN.org</a:t>
            </a:r>
            <a:r>
              <a:rPr lang="en-US" sz="2600" dirty="0"/>
              <a:t> with a</a:t>
            </a:r>
            <a:br>
              <a:rPr lang="en-US" sz="2600" dirty="0"/>
            </a:br>
            <a:r>
              <a:rPr lang="en-US" sz="2600" dirty="0"/>
              <a:t>“Get Ready” social media message</a:t>
            </a:r>
          </a:p>
          <a:p>
            <a:r>
              <a:rPr lang="en-US" sz="2600" dirty="0"/>
              <a:t>Share the Renter and Landlord Checklists </a:t>
            </a:r>
          </a:p>
          <a:p>
            <a:r>
              <a:rPr lang="en-US" sz="2600" dirty="0"/>
              <a:t>Share “Apply now” social media posts</a:t>
            </a:r>
          </a:p>
          <a:p>
            <a:r>
              <a:rPr lang="en-US" sz="2600" dirty="0"/>
              <a:t>We’ll have a flyer, poster, website banner</a:t>
            </a:r>
          </a:p>
          <a:p>
            <a:r>
              <a:rPr lang="en-US" sz="2600" dirty="0"/>
              <a:t>Text messaging language</a:t>
            </a:r>
          </a:p>
          <a:p>
            <a:r>
              <a:rPr lang="en-US" sz="2600" dirty="0"/>
              <a:t>Email messaging</a:t>
            </a:r>
          </a:p>
          <a:p>
            <a:r>
              <a:rPr lang="en-US" sz="2600" dirty="0"/>
              <a:t>Materials are available in four languages.</a:t>
            </a:r>
          </a:p>
        </p:txBody>
      </p:sp>
      <p:pic>
        <p:nvPicPr>
          <p:cNvPr id="4" name="Picture 3">
            <a:extLst>
              <a:ext uri="{FF2B5EF4-FFF2-40B4-BE49-F238E27FC236}">
                <a16:creationId xmlns:a16="http://schemas.microsoft.com/office/drawing/2014/main" id="{17AC1678-A11F-214C-B7E9-06549F63E9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85081" y="1349821"/>
            <a:ext cx="3617572" cy="4672087"/>
          </a:xfrm>
          <a:prstGeom prst="rect">
            <a:avLst/>
          </a:prstGeom>
        </p:spPr>
      </p:pic>
      <p:pic>
        <p:nvPicPr>
          <p:cNvPr id="5" name="Picture 4">
            <a:extLst>
              <a:ext uri="{FF2B5EF4-FFF2-40B4-BE49-F238E27FC236}">
                <a16:creationId xmlns:a16="http://schemas.microsoft.com/office/drawing/2014/main" id="{8A47CB1F-89D2-7043-A221-AE60C5A6BB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29441" y="532110"/>
            <a:ext cx="3543300" cy="558800"/>
          </a:xfrm>
          <a:prstGeom prst="rect">
            <a:avLst/>
          </a:prstGeom>
        </p:spPr>
      </p:pic>
    </p:spTree>
    <p:extLst>
      <p:ext uri="{BB962C8B-B14F-4D97-AF65-F5344CB8AC3E}">
        <p14:creationId xmlns:p14="http://schemas.microsoft.com/office/powerpoint/2010/main" val="2332936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4728-E17B-2E4A-A729-F5339111C0F6}"/>
              </a:ext>
            </a:extLst>
          </p:cNvPr>
          <p:cNvSpPr>
            <a:spLocks noGrp="1"/>
          </p:cNvSpPr>
          <p:nvPr>
            <p:ph type="title"/>
          </p:nvPr>
        </p:nvSpPr>
        <p:spPr>
          <a:xfrm>
            <a:off x="1002288" y="365125"/>
            <a:ext cx="10840087" cy="917023"/>
          </a:xfrm>
        </p:spPr>
        <p:txBody>
          <a:bodyPr>
            <a:normAutofit/>
          </a:bodyPr>
          <a:lstStyle/>
          <a:p>
            <a:r>
              <a:rPr lang="en-US" sz="3600" dirty="0"/>
              <a:t>Federal Assistance now available for renters</a:t>
            </a:r>
          </a:p>
        </p:txBody>
      </p:sp>
      <p:sp>
        <p:nvSpPr>
          <p:cNvPr id="3" name="Content Placeholder 2">
            <a:extLst>
              <a:ext uri="{FF2B5EF4-FFF2-40B4-BE49-F238E27FC236}">
                <a16:creationId xmlns:a16="http://schemas.microsoft.com/office/drawing/2014/main" id="{259CC592-322B-9143-B247-4693B0329151}"/>
              </a:ext>
            </a:extLst>
          </p:cNvPr>
          <p:cNvSpPr>
            <a:spLocks noGrp="1"/>
          </p:cNvSpPr>
          <p:nvPr>
            <p:ph idx="1"/>
          </p:nvPr>
        </p:nvSpPr>
        <p:spPr/>
        <p:txBody>
          <a:bodyPr>
            <a:noAutofit/>
          </a:bodyPr>
          <a:lstStyle/>
          <a:p>
            <a:r>
              <a:rPr lang="en-US" sz="2600" dirty="0"/>
              <a:t>$375 Million State of Minnesota Allocation in the Consolidated Appropriations Act, issued December 2020</a:t>
            </a:r>
          </a:p>
          <a:p>
            <a:pPr lvl="0"/>
            <a:r>
              <a:rPr lang="en-US" sz="2600" dirty="0"/>
              <a:t>Program can pay back rent and forward rent, utilities and some other housing expenses.</a:t>
            </a:r>
          </a:p>
          <a:p>
            <a:pPr lvl="0"/>
            <a:r>
              <a:rPr lang="en-US" sz="2600" dirty="0"/>
              <a:t>Each household is limited to 15 months of assistance.</a:t>
            </a:r>
          </a:p>
          <a:p>
            <a:r>
              <a:rPr lang="en-US" sz="2800" dirty="0"/>
              <a:t>American Rescue Plan funds are forthcoming</a:t>
            </a:r>
          </a:p>
          <a:p>
            <a:pPr lvl="1"/>
            <a:r>
              <a:rPr lang="en-US" sz="2400" dirty="0"/>
              <a:t>Longer timeline for the number of months covered and how long the program will be available. </a:t>
            </a:r>
          </a:p>
        </p:txBody>
      </p:sp>
    </p:spTree>
    <p:extLst>
      <p:ext uri="{BB962C8B-B14F-4D97-AF65-F5344CB8AC3E}">
        <p14:creationId xmlns:p14="http://schemas.microsoft.com/office/powerpoint/2010/main" val="2900108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74BA3-E80D-43D7-9439-8E7C9D279144}"/>
              </a:ext>
            </a:extLst>
          </p:cNvPr>
          <p:cNvSpPr>
            <a:spLocks noGrp="1"/>
          </p:cNvSpPr>
          <p:nvPr>
            <p:ph type="title"/>
          </p:nvPr>
        </p:nvSpPr>
        <p:spPr/>
        <p:txBody>
          <a:bodyPr/>
          <a:lstStyle/>
          <a:p>
            <a:r>
              <a:rPr lang="en-US" dirty="0"/>
              <a:t>Common Questions</a:t>
            </a:r>
          </a:p>
        </p:txBody>
      </p:sp>
      <p:sp>
        <p:nvSpPr>
          <p:cNvPr id="3" name="Content Placeholder 2">
            <a:extLst>
              <a:ext uri="{FF2B5EF4-FFF2-40B4-BE49-F238E27FC236}">
                <a16:creationId xmlns:a16="http://schemas.microsoft.com/office/drawing/2014/main" id="{FB28D079-9DAB-40FE-9A08-195C601551C8}"/>
              </a:ext>
            </a:extLst>
          </p:cNvPr>
          <p:cNvSpPr>
            <a:spLocks noGrp="1"/>
          </p:cNvSpPr>
          <p:nvPr>
            <p:ph idx="1"/>
          </p:nvPr>
        </p:nvSpPr>
        <p:spPr>
          <a:xfrm>
            <a:off x="1002289" y="1166190"/>
            <a:ext cx="9562070" cy="4695343"/>
          </a:xfrm>
        </p:spPr>
        <p:txBody>
          <a:bodyPr>
            <a:normAutofit lnSpcReduction="10000"/>
          </a:bodyPr>
          <a:lstStyle/>
          <a:p>
            <a:pPr marL="0" indent="0">
              <a:buNone/>
            </a:pPr>
            <a:r>
              <a:rPr lang="en-US" sz="1600" b="1" dirty="0">
                <a:cs typeface="Arial" panose="020B0604020202020204" pitchFamily="34" charset="0"/>
              </a:rPr>
              <a:t>If an application is approved, who will receive the payment?</a:t>
            </a:r>
          </a:p>
          <a:p>
            <a:pPr marL="0" indent="0">
              <a:buNone/>
            </a:pPr>
            <a:r>
              <a:rPr lang="en-US" sz="1600" dirty="0">
                <a:cs typeface="Arial" panose="020B0604020202020204" pitchFamily="34" charset="0"/>
              </a:rPr>
              <a:t>The payment will be made to the landlord, but if the landlord does not provide the necessary information within a required timeframe, the payment will be made to the renter?</a:t>
            </a:r>
          </a:p>
          <a:p>
            <a:pPr marL="0" indent="0">
              <a:buNone/>
            </a:pPr>
            <a:r>
              <a:rPr lang="en-US" sz="1600" b="1" dirty="0">
                <a:cs typeface="Arial" panose="020B0604020202020204" pitchFamily="34" charset="0"/>
              </a:rPr>
              <a:t>Can landlords apply without the tenant?</a:t>
            </a:r>
          </a:p>
          <a:p>
            <a:pPr marL="0" indent="0">
              <a:buNone/>
            </a:pPr>
            <a:r>
              <a:rPr lang="en-US" sz="1600" dirty="0">
                <a:cs typeface="Arial" panose="020B0604020202020204" pitchFamily="34" charset="0"/>
              </a:rPr>
              <a:t>Landlords can initiate an application process, but the tenant will need to provide income verification and sign the application.  </a:t>
            </a:r>
          </a:p>
          <a:p>
            <a:pPr marL="0" indent="0">
              <a:buNone/>
            </a:pPr>
            <a:r>
              <a:rPr lang="en-US" sz="1600" b="1" dirty="0">
                <a:cs typeface="Arial" panose="020B0604020202020204" pitchFamily="34" charset="0"/>
              </a:rPr>
              <a:t>If a renter is unemployed or has received rent help in the past, can they apply?</a:t>
            </a:r>
          </a:p>
          <a:p>
            <a:pPr marL="0" indent="0">
              <a:buNone/>
            </a:pPr>
            <a:r>
              <a:rPr lang="en-US" sz="1600" dirty="0">
                <a:cs typeface="Arial" panose="020B0604020202020204" pitchFamily="34" charset="0"/>
              </a:rPr>
              <a:t>This program is different than other emergency assistance programs. People that are unemployed or have previously received rental assistance can apply as long as it is for rent that is still owed.</a:t>
            </a:r>
          </a:p>
          <a:p>
            <a:pPr marL="0" indent="0">
              <a:buNone/>
            </a:pPr>
            <a:r>
              <a:rPr lang="en-US" sz="1600" b="1" dirty="0">
                <a:cs typeface="Arial" panose="020B0604020202020204" pitchFamily="34" charset="0"/>
              </a:rPr>
              <a:t>What languages are available for the application, information, and assistance?</a:t>
            </a:r>
          </a:p>
          <a:p>
            <a:pPr marL="0" indent="0">
              <a:buNone/>
            </a:pPr>
            <a:r>
              <a:rPr lang="en-US" sz="1600" dirty="0">
                <a:cs typeface="Arial" panose="020B0604020202020204" pitchFamily="34" charset="0"/>
              </a:rPr>
              <a:t>The application and informational materials are translated to Hmong, Somali, Spanish.  They will also be translated into Oromo and Karen.  Both 211 and our Field Partners providing outreach and application assistance speak multiple languages and can also obtain interpreters.</a:t>
            </a:r>
          </a:p>
          <a:p>
            <a:pPr marL="0" indent="0">
              <a:buNone/>
            </a:pPr>
            <a:r>
              <a:rPr lang="en-US" sz="1600" b="1" dirty="0">
                <a:cs typeface="Arial" panose="020B0604020202020204" pitchFamily="34" charset="0"/>
              </a:rPr>
              <a:t>How long will it take to issue payment?</a:t>
            </a:r>
            <a:endParaRPr lang="en-US" sz="1600" dirty="0">
              <a:cs typeface="Arial" panose="020B0604020202020204" pitchFamily="34" charset="0"/>
            </a:endParaRPr>
          </a:p>
          <a:p>
            <a:pPr marL="0" indent="0">
              <a:buNone/>
            </a:pPr>
            <a:r>
              <a:rPr lang="en-US" sz="1600" dirty="0">
                <a:cs typeface="Arial" panose="020B0604020202020204" pitchFamily="34" charset="0"/>
              </a:rPr>
              <a:t>Our centralized application and payment processing systems will allow efficient processing of a high volume of applications, but we do not yet have an estimate.  Status updates are available at </a:t>
            </a:r>
            <a:r>
              <a:rPr lang="en-US" sz="1600" dirty="0" err="1">
                <a:cs typeface="Arial" panose="020B0604020202020204" pitchFamily="34" charset="0"/>
              </a:rPr>
              <a:t>RentHelpMN</a:t>
            </a:r>
            <a:r>
              <a:rPr lang="en-US" sz="1600" dirty="0">
                <a:cs typeface="Arial" panose="020B0604020202020204" pitchFamily="34" charset="0"/>
              </a:rPr>
              <a:t> for the renter, their authorized assistant, and the property addressed owned by landlords.</a:t>
            </a:r>
          </a:p>
        </p:txBody>
      </p:sp>
    </p:spTree>
    <p:extLst>
      <p:ext uri="{BB962C8B-B14F-4D97-AF65-F5344CB8AC3E}">
        <p14:creationId xmlns:p14="http://schemas.microsoft.com/office/powerpoint/2010/main" val="1318518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AF8DE7-4F8F-C84B-B39C-9D9D9B4B2C6A}"/>
              </a:ext>
            </a:extLst>
          </p:cNvPr>
          <p:cNvSpPr/>
          <p:nvPr/>
        </p:nvSpPr>
        <p:spPr>
          <a:xfrm>
            <a:off x="-7749" y="6284563"/>
            <a:ext cx="12207498" cy="573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A18320-F8D2-3146-BEEF-C6CC6CB32F6D}"/>
              </a:ext>
            </a:extLst>
          </p:cNvPr>
          <p:cNvSpPr>
            <a:spLocks noGrp="1"/>
          </p:cNvSpPr>
          <p:nvPr>
            <p:ph type="ctrTitle"/>
          </p:nvPr>
        </p:nvSpPr>
        <p:spPr>
          <a:xfrm>
            <a:off x="892444" y="2707689"/>
            <a:ext cx="6181017" cy="1958904"/>
          </a:xfrm>
        </p:spPr>
        <p:txBody>
          <a:bodyPr>
            <a:normAutofit/>
          </a:bodyPr>
          <a:lstStyle/>
          <a:p>
            <a:r>
              <a:rPr lang="en-US" dirty="0"/>
              <a:t>Questions &amp; Answers </a:t>
            </a:r>
          </a:p>
        </p:txBody>
      </p:sp>
      <p:sp>
        <p:nvSpPr>
          <p:cNvPr id="4" name="TextBox 3">
            <a:extLst>
              <a:ext uri="{FF2B5EF4-FFF2-40B4-BE49-F238E27FC236}">
                <a16:creationId xmlns:a16="http://schemas.microsoft.com/office/drawing/2014/main" id="{39CD8E65-9D3F-CA44-A5BB-344D7DA2E231}"/>
              </a:ext>
            </a:extLst>
          </p:cNvPr>
          <p:cNvSpPr txBox="1"/>
          <p:nvPr/>
        </p:nvSpPr>
        <p:spPr>
          <a:xfrm>
            <a:off x="10244380" y="6369805"/>
            <a:ext cx="1654427" cy="369332"/>
          </a:xfrm>
          <a:prstGeom prst="rect">
            <a:avLst/>
          </a:prstGeom>
          <a:noFill/>
        </p:spPr>
        <p:txBody>
          <a:bodyPr wrap="none" rtlCol="0">
            <a:spAutoFit/>
          </a:bodyPr>
          <a:lstStyle/>
          <a:p>
            <a:r>
              <a:rPr lang="en-US" dirty="0"/>
              <a:t>March 30, 2021</a:t>
            </a:r>
          </a:p>
        </p:txBody>
      </p:sp>
      <p:pic>
        <p:nvPicPr>
          <p:cNvPr id="3" name="Picture 2">
            <a:extLst>
              <a:ext uri="{FF2B5EF4-FFF2-40B4-BE49-F238E27FC236}">
                <a16:creationId xmlns:a16="http://schemas.microsoft.com/office/drawing/2014/main" id="{568E3565-BD77-5946-987E-3EA7B1FB3E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0983" y="-656518"/>
            <a:ext cx="6181017" cy="8687317"/>
          </a:xfrm>
          <a:prstGeom prst="rect">
            <a:avLst/>
          </a:prstGeom>
        </p:spPr>
      </p:pic>
    </p:spTree>
    <p:extLst>
      <p:ext uri="{BB962C8B-B14F-4D97-AF65-F5344CB8AC3E}">
        <p14:creationId xmlns:p14="http://schemas.microsoft.com/office/powerpoint/2010/main" val="953723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4728-E17B-2E4A-A729-F5339111C0F6}"/>
              </a:ext>
            </a:extLst>
          </p:cNvPr>
          <p:cNvSpPr>
            <a:spLocks noGrp="1"/>
          </p:cNvSpPr>
          <p:nvPr>
            <p:ph type="title"/>
          </p:nvPr>
        </p:nvSpPr>
        <p:spPr>
          <a:xfrm>
            <a:off x="1002288" y="365125"/>
            <a:ext cx="10840087" cy="917023"/>
          </a:xfrm>
        </p:spPr>
        <p:txBody>
          <a:bodyPr>
            <a:normAutofit/>
          </a:bodyPr>
          <a:lstStyle/>
          <a:p>
            <a:r>
              <a:rPr lang="en-US" sz="3600" dirty="0"/>
              <a:t>Core Values of</a:t>
            </a:r>
          </a:p>
        </p:txBody>
      </p:sp>
      <p:sp>
        <p:nvSpPr>
          <p:cNvPr id="3" name="Content Placeholder 2">
            <a:extLst>
              <a:ext uri="{FF2B5EF4-FFF2-40B4-BE49-F238E27FC236}">
                <a16:creationId xmlns:a16="http://schemas.microsoft.com/office/drawing/2014/main" id="{259CC592-322B-9143-B247-4693B0329151}"/>
              </a:ext>
            </a:extLst>
          </p:cNvPr>
          <p:cNvSpPr>
            <a:spLocks noGrp="1"/>
          </p:cNvSpPr>
          <p:nvPr>
            <p:ph idx="1"/>
          </p:nvPr>
        </p:nvSpPr>
        <p:spPr>
          <a:xfrm>
            <a:off x="1002289" y="1532668"/>
            <a:ext cx="9832726" cy="4129096"/>
          </a:xfrm>
        </p:spPr>
        <p:txBody>
          <a:bodyPr>
            <a:noAutofit/>
          </a:bodyPr>
          <a:lstStyle/>
          <a:p>
            <a:r>
              <a:rPr lang="en-US" sz="2600" b="1" dirty="0"/>
              <a:t>Human Centered: </a:t>
            </a:r>
            <a:r>
              <a:rPr lang="en-US" sz="2600" dirty="0"/>
              <a:t>Use strategies to reach those that might otherwise be left behind – geography, ability, language.</a:t>
            </a:r>
          </a:p>
          <a:p>
            <a:r>
              <a:rPr lang="en-US" sz="2600" b="1" dirty="0"/>
              <a:t>Anti-racist:</a:t>
            </a:r>
            <a:r>
              <a:rPr lang="en-US" sz="2600" dirty="0"/>
              <a:t> Use intentional strategies to not perpetuate the conditions that create and maintain racial disparities.</a:t>
            </a:r>
          </a:p>
          <a:p>
            <a:r>
              <a:rPr lang="en-US" sz="2600" b="1" dirty="0"/>
              <a:t>Customer experience: </a:t>
            </a:r>
            <a:r>
              <a:rPr lang="en-US" sz="2600" dirty="0"/>
              <a:t>Minimize</a:t>
            </a:r>
            <a:r>
              <a:rPr lang="en-US" sz="2600" b="1" dirty="0"/>
              <a:t> </a:t>
            </a:r>
            <a:r>
              <a:rPr lang="en-US" sz="2600" dirty="0"/>
              <a:t>stress and uncertainty.</a:t>
            </a:r>
          </a:p>
          <a:p>
            <a:r>
              <a:rPr lang="en-US" sz="2600" b="1" dirty="0"/>
              <a:t>Transparency, timeliness and flexibility. </a:t>
            </a:r>
          </a:p>
          <a:p>
            <a:r>
              <a:rPr lang="en-US" sz="2600" b="1" dirty="0"/>
              <a:t>Critical partners for equitable outcomes: </a:t>
            </a:r>
            <a:r>
              <a:rPr lang="en-US" sz="2600" dirty="0"/>
              <a:t>Engage organizations led by and working for communities most impacted.</a:t>
            </a:r>
          </a:p>
        </p:txBody>
      </p:sp>
      <p:pic>
        <p:nvPicPr>
          <p:cNvPr id="4" name="Picture 3">
            <a:extLst>
              <a:ext uri="{FF2B5EF4-FFF2-40B4-BE49-F238E27FC236}">
                <a16:creationId xmlns:a16="http://schemas.microsoft.com/office/drawing/2014/main" id="{67AD4151-952C-AD4C-8BAC-6663177D57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75317" y="544237"/>
            <a:ext cx="3543300" cy="558800"/>
          </a:xfrm>
          <a:prstGeom prst="rect">
            <a:avLst/>
          </a:prstGeom>
        </p:spPr>
      </p:pic>
    </p:spTree>
    <p:extLst>
      <p:ext uri="{BB962C8B-B14F-4D97-AF65-F5344CB8AC3E}">
        <p14:creationId xmlns:p14="http://schemas.microsoft.com/office/powerpoint/2010/main" val="2928681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4728-E17B-2E4A-A729-F5339111C0F6}"/>
              </a:ext>
            </a:extLst>
          </p:cNvPr>
          <p:cNvSpPr>
            <a:spLocks noGrp="1"/>
          </p:cNvSpPr>
          <p:nvPr>
            <p:ph type="title"/>
          </p:nvPr>
        </p:nvSpPr>
        <p:spPr>
          <a:xfrm>
            <a:off x="1002289" y="365125"/>
            <a:ext cx="4650474" cy="917023"/>
          </a:xfrm>
        </p:spPr>
        <p:txBody>
          <a:bodyPr>
            <a:normAutofit fontScale="90000"/>
          </a:bodyPr>
          <a:lstStyle/>
          <a:p>
            <a:r>
              <a:rPr lang="en-US" sz="3600" dirty="0"/>
              <a:t>Website is now live at </a:t>
            </a:r>
            <a:endParaRPr lang="en-US" sz="3600" u="sng" dirty="0"/>
          </a:p>
        </p:txBody>
      </p:sp>
      <p:pic>
        <p:nvPicPr>
          <p:cNvPr id="6" name="Picture 5">
            <a:extLst>
              <a:ext uri="{FF2B5EF4-FFF2-40B4-BE49-F238E27FC236}">
                <a16:creationId xmlns:a16="http://schemas.microsoft.com/office/drawing/2014/main" id="{73B94E3E-410D-534F-BAAB-E2CD038FAF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78462" y="1387344"/>
            <a:ext cx="2248772" cy="4650201"/>
          </a:xfrm>
          <a:prstGeom prst="rect">
            <a:avLst/>
          </a:prstGeom>
        </p:spPr>
      </p:pic>
      <p:pic>
        <p:nvPicPr>
          <p:cNvPr id="3" name="Picture 2">
            <a:extLst>
              <a:ext uri="{FF2B5EF4-FFF2-40B4-BE49-F238E27FC236}">
                <a16:creationId xmlns:a16="http://schemas.microsoft.com/office/drawing/2014/main" id="{FF09506B-AE9E-734E-9D8E-E7D47D6A00DB}"/>
              </a:ext>
            </a:extLst>
          </p:cNvPr>
          <p:cNvPicPr>
            <a:picLocks noChangeAspect="1"/>
          </p:cNvPicPr>
          <p:nvPr/>
        </p:nvPicPr>
        <p:blipFill>
          <a:blip r:embed="rId4"/>
          <a:stretch>
            <a:fillRect/>
          </a:stretch>
        </p:blipFill>
        <p:spPr>
          <a:xfrm>
            <a:off x="1131202" y="1458505"/>
            <a:ext cx="6790492" cy="4507877"/>
          </a:xfrm>
          <a:prstGeom prst="rect">
            <a:avLst/>
          </a:prstGeom>
        </p:spPr>
      </p:pic>
      <p:pic>
        <p:nvPicPr>
          <p:cNvPr id="5" name="Picture 4">
            <a:extLst>
              <a:ext uri="{FF2B5EF4-FFF2-40B4-BE49-F238E27FC236}">
                <a16:creationId xmlns:a16="http://schemas.microsoft.com/office/drawing/2014/main" id="{1244D820-D731-874C-A644-0AD5D352ABD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52347" y="541055"/>
            <a:ext cx="3543300" cy="558800"/>
          </a:xfrm>
          <a:prstGeom prst="rect">
            <a:avLst/>
          </a:prstGeom>
        </p:spPr>
      </p:pic>
      <p:sp>
        <p:nvSpPr>
          <p:cNvPr id="7" name="Title 1">
            <a:extLst>
              <a:ext uri="{FF2B5EF4-FFF2-40B4-BE49-F238E27FC236}">
                <a16:creationId xmlns:a16="http://schemas.microsoft.com/office/drawing/2014/main" id="{EDF7B8B2-55F1-0E42-A742-58C41A2337E6}"/>
              </a:ext>
            </a:extLst>
          </p:cNvPr>
          <p:cNvSpPr txBox="1">
            <a:spLocks/>
          </p:cNvSpPr>
          <p:nvPr/>
        </p:nvSpPr>
        <p:spPr>
          <a:xfrm>
            <a:off x="8949627" y="470321"/>
            <a:ext cx="1555472" cy="9170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baseline="0">
                <a:solidFill>
                  <a:srgbClr val="4F274D"/>
                </a:solidFill>
                <a:latin typeface="Arial" panose="020B0604020202020204" pitchFamily="34" charset="0"/>
                <a:ea typeface="+mj-ea"/>
                <a:cs typeface="+mj-cs"/>
              </a:defRPr>
            </a:lvl1pPr>
          </a:lstStyle>
          <a:p>
            <a:r>
              <a:rPr lang="en-US" sz="3600" dirty="0"/>
              <a:t>.org</a:t>
            </a:r>
            <a:endParaRPr lang="en-US" sz="3600" u="sng" dirty="0"/>
          </a:p>
        </p:txBody>
      </p:sp>
    </p:spTree>
    <p:extLst>
      <p:ext uri="{BB962C8B-B14F-4D97-AF65-F5344CB8AC3E}">
        <p14:creationId xmlns:p14="http://schemas.microsoft.com/office/powerpoint/2010/main" val="25713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6772D-8693-E244-A8B3-295CED533293}"/>
              </a:ext>
            </a:extLst>
          </p:cNvPr>
          <p:cNvSpPr>
            <a:spLocks noGrp="1"/>
          </p:cNvSpPr>
          <p:nvPr>
            <p:ph type="title"/>
          </p:nvPr>
        </p:nvSpPr>
        <p:spPr/>
        <p:txBody>
          <a:bodyPr/>
          <a:lstStyle/>
          <a:p>
            <a:r>
              <a:rPr lang="en-US" dirty="0"/>
              <a:t>Next Steps: How to Apply</a:t>
            </a:r>
          </a:p>
        </p:txBody>
      </p:sp>
      <p:sp>
        <p:nvSpPr>
          <p:cNvPr id="3" name="Content Placeholder 2">
            <a:extLst>
              <a:ext uri="{FF2B5EF4-FFF2-40B4-BE49-F238E27FC236}">
                <a16:creationId xmlns:a16="http://schemas.microsoft.com/office/drawing/2014/main" id="{3AAD7C92-EB7F-BE41-9338-CAD068CA7E16}"/>
              </a:ext>
            </a:extLst>
          </p:cNvPr>
          <p:cNvSpPr>
            <a:spLocks noGrp="1"/>
          </p:cNvSpPr>
          <p:nvPr>
            <p:ph idx="1"/>
          </p:nvPr>
        </p:nvSpPr>
        <p:spPr>
          <a:xfrm>
            <a:off x="1002289" y="1472095"/>
            <a:ext cx="7871888" cy="4694423"/>
          </a:xfrm>
        </p:spPr>
        <p:txBody>
          <a:bodyPr>
            <a:normAutofit/>
          </a:bodyPr>
          <a:lstStyle/>
          <a:p>
            <a:r>
              <a:rPr lang="en-US" sz="2600" dirty="0"/>
              <a:t>www.RentHelpMN.org to “Apply Here.” </a:t>
            </a:r>
          </a:p>
          <a:p>
            <a:r>
              <a:rPr lang="en-US" sz="2600" dirty="0"/>
              <a:t>Renters are able to apply online and upload their documents.</a:t>
            </a:r>
          </a:p>
          <a:p>
            <a:r>
              <a:rPr lang="en-US" sz="2600" dirty="0"/>
              <a:t>If preferred, a paper application is also available, which can be downloaded and printed or requested by mail.</a:t>
            </a:r>
          </a:p>
          <a:p>
            <a:r>
              <a:rPr lang="en-US" sz="2600" dirty="0"/>
              <a:t>Landlords can also create an account, register their properties, and coordinate with renters to initiate an application on the renter’s behalf.</a:t>
            </a:r>
          </a:p>
          <a:p>
            <a:endParaRPr lang="en-US" sz="2600" dirty="0"/>
          </a:p>
          <a:p>
            <a:endParaRPr lang="en-US" sz="2600" dirty="0"/>
          </a:p>
        </p:txBody>
      </p:sp>
      <p:pic>
        <p:nvPicPr>
          <p:cNvPr id="6" name="Picture 5">
            <a:extLst>
              <a:ext uri="{FF2B5EF4-FFF2-40B4-BE49-F238E27FC236}">
                <a16:creationId xmlns:a16="http://schemas.microsoft.com/office/drawing/2014/main" id="{06D2886C-327C-BF4B-A565-E17D10B48B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29700" y="1409700"/>
            <a:ext cx="2231143" cy="2704046"/>
          </a:xfrm>
          <a:prstGeom prst="rect">
            <a:avLst/>
          </a:prstGeom>
        </p:spPr>
      </p:pic>
    </p:spTree>
    <p:extLst>
      <p:ext uri="{BB962C8B-B14F-4D97-AF65-F5344CB8AC3E}">
        <p14:creationId xmlns:p14="http://schemas.microsoft.com/office/powerpoint/2010/main" val="1797196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4728-E17B-2E4A-A729-F5339111C0F6}"/>
              </a:ext>
            </a:extLst>
          </p:cNvPr>
          <p:cNvSpPr>
            <a:spLocks noGrp="1"/>
          </p:cNvSpPr>
          <p:nvPr>
            <p:ph type="title"/>
          </p:nvPr>
        </p:nvSpPr>
        <p:spPr/>
        <p:txBody>
          <a:bodyPr>
            <a:normAutofit/>
          </a:bodyPr>
          <a:lstStyle/>
          <a:p>
            <a:r>
              <a:rPr lang="en-US" sz="3600" dirty="0"/>
              <a:t>Who is eligible?</a:t>
            </a:r>
          </a:p>
        </p:txBody>
      </p:sp>
      <p:sp>
        <p:nvSpPr>
          <p:cNvPr id="3" name="Content Placeholder 2">
            <a:extLst>
              <a:ext uri="{FF2B5EF4-FFF2-40B4-BE49-F238E27FC236}">
                <a16:creationId xmlns:a16="http://schemas.microsoft.com/office/drawing/2014/main" id="{259CC592-322B-9143-B247-4693B0329151}"/>
              </a:ext>
            </a:extLst>
          </p:cNvPr>
          <p:cNvSpPr>
            <a:spLocks noGrp="1"/>
          </p:cNvSpPr>
          <p:nvPr>
            <p:ph idx="1"/>
          </p:nvPr>
        </p:nvSpPr>
        <p:spPr>
          <a:xfrm>
            <a:off x="1002289" y="1282148"/>
            <a:ext cx="6207808" cy="4808936"/>
          </a:xfrm>
        </p:spPr>
        <p:txBody>
          <a:bodyPr>
            <a:noAutofit/>
          </a:bodyPr>
          <a:lstStyle/>
          <a:p>
            <a:r>
              <a:rPr lang="en-US" sz="2600" dirty="0"/>
              <a:t>Renters with low or moderate incomes who have been impacted by COVID-19 and face housing instability. </a:t>
            </a:r>
          </a:p>
          <a:p>
            <a:r>
              <a:rPr lang="en-US" sz="2600" dirty="0"/>
              <a:t>Those are eligible for other government programs like Food Stamps, MFIP or General Assistance are likely eligible for RentHelpMN.</a:t>
            </a:r>
          </a:p>
          <a:p>
            <a:r>
              <a:rPr lang="en-US" sz="2600" dirty="0"/>
              <a:t>Assistance is for renters below 80% of Area Median Income (moderate income) who have been financially impacted by COVID-19 and face housing instability.</a:t>
            </a:r>
          </a:p>
          <a:p>
            <a:endParaRPr lang="en-US" sz="2600" dirty="0"/>
          </a:p>
          <a:p>
            <a:endParaRPr lang="en-US" sz="2600" dirty="0"/>
          </a:p>
        </p:txBody>
      </p:sp>
      <p:pic>
        <p:nvPicPr>
          <p:cNvPr id="5" name="Picture 4">
            <a:extLst>
              <a:ext uri="{FF2B5EF4-FFF2-40B4-BE49-F238E27FC236}">
                <a16:creationId xmlns:a16="http://schemas.microsoft.com/office/drawing/2014/main" id="{69A36E18-88B5-B44A-8201-A2BDBD436A8A}"/>
              </a:ext>
            </a:extLst>
          </p:cNvPr>
          <p:cNvPicPr>
            <a:picLocks noChangeAspect="1"/>
          </p:cNvPicPr>
          <p:nvPr/>
        </p:nvPicPr>
        <p:blipFill>
          <a:blip r:embed="rId3"/>
          <a:stretch>
            <a:fillRect/>
          </a:stretch>
        </p:blipFill>
        <p:spPr>
          <a:xfrm>
            <a:off x="7525766" y="365125"/>
            <a:ext cx="4250135" cy="6321630"/>
          </a:xfrm>
          <a:prstGeom prst="rect">
            <a:avLst/>
          </a:prstGeom>
        </p:spPr>
      </p:pic>
    </p:spTree>
    <p:extLst>
      <p:ext uri="{BB962C8B-B14F-4D97-AF65-F5344CB8AC3E}">
        <p14:creationId xmlns:p14="http://schemas.microsoft.com/office/powerpoint/2010/main" val="3719759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61A74-18D5-46B4-B20C-E402E67AC005}"/>
              </a:ext>
            </a:extLst>
          </p:cNvPr>
          <p:cNvSpPr>
            <a:spLocks noGrp="1"/>
          </p:cNvSpPr>
          <p:nvPr>
            <p:ph type="title"/>
          </p:nvPr>
        </p:nvSpPr>
        <p:spPr/>
        <p:txBody>
          <a:bodyPr>
            <a:normAutofit fontScale="90000"/>
          </a:bodyPr>
          <a:lstStyle/>
          <a:p>
            <a:r>
              <a:rPr lang="en-US" dirty="0"/>
              <a:t>Public Housing and HCV Participants</a:t>
            </a:r>
          </a:p>
        </p:txBody>
      </p:sp>
      <p:sp>
        <p:nvSpPr>
          <p:cNvPr id="3" name="Content Placeholder 2">
            <a:extLst>
              <a:ext uri="{FF2B5EF4-FFF2-40B4-BE49-F238E27FC236}">
                <a16:creationId xmlns:a16="http://schemas.microsoft.com/office/drawing/2014/main" id="{0B069F83-F8AE-4EBF-AFED-0091A0DAC9A7}"/>
              </a:ext>
            </a:extLst>
          </p:cNvPr>
          <p:cNvSpPr>
            <a:spLocks noGrp="1"/>
          </p:cNvSpPr>
          <p:nvPr>
            <p:ph idx="1"/>
          </p:nvPr>
        </p:nvSpPr>
        <p:spPr/>
        <p:txBody>
          <a:bodyPr/>
          <a:lstStyle/>
          <a:p>
            <a:r>
              <a:rPr lang="en-US" dirty="0"/>
              <a:t>Renters receiving housing subsidies (e.g. public housing residents or housing choice voucher recipients) can apply for the </a:t>
            </a:r>
            <a:r>
              <a:rPr lang="en-US" b="1" dirty="0"/>
              <a:t>tenant portion</a:t>
            </a:r>
            <a:r>
              <a:rPr lang="en-US" dirty="0"/>
              <a:t> of their rent payment</a:t>
            </a:r>
          </a:p>
          <a:p>
            <a:r>
              <a:rPr lang="en-US" dirty="0"/>
              <a:t>RentHelpMN payments should not be calculated as income </a:t>
            </a:r>
          </a:p>
          <a:p>
            <a:r>
              <a:rPr lang="en-US" dirty="0"/>
              <a:t>Public Housing and HCV participants are not eligible for prospective rent payments.  They should request a recertification if their income goes down</a:t>
            </a:r>
          </a:p>
          <a:p>
            <a:r>
              <a:rPr lang="en-US"/>
              <a:t>NCSHA has developed a resource for public housing providers  available at: </a:t>
            </a:r>
            <a:r>
              <a:rPr lang="en-US">
                <a:hlinkClick r:id="rId2"/>
              </a:rPr>
              <a:t>https://www.ncsha.org/wp-content/uploads/ERAP_PIH_ERAP_FAQs.pdf</a:t>
            </a:r>
            <a:endParaRPr lang="en-US"/>
          </a:p>
          <a:p>
            <a:endParaRPr lang="en-US" dirty="0"/>
          </a:p>
          <a:p>
            <a:endParaRPr lang="en-US" dirty="0"/>
          </a:p>
        </p:txBody>
      </p:sp>
    </p:spTree>
    <p:extLst>
      <p:ext uri="{BB962C8B-B14F-4D97-AF65-F5344CB8AC3E}">
        <p14:creationId xmlns:p14="http://schemas.microsoft.com/office/powerpoint/2010/main" val="2401445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4728-E17B-2E4A-A729-F5339111C0F6}"/>
              </a:ext>
            </a:extLst>
          </p:cNvPr>
          <p:cNvSpPr>
            <a:spLocks noGrp="1"/>
          </p:cNvSpPr>
          <p:nvPr>
            <p:ph type="title"/>
          </p:nvPr>
        </p:nvSpPr>
        <p:spPr/>
        <p:txBody>
          <a:bodyPr>
            <a:normAutofit/>
          </a:bodyPr>
          <a:lstStyle/>
          <a:p>
            <a:r>
              <a:rPr lang="en-US" sz="3600" dirty="0"/>
              <a:t>What kind of assistance is available?</a:t>
            </a:r>
          </a:p>
        </p:txBody>
      </p:sp>
      <p:sp>
        <p:nvSpPr>
          <p:cNvPr id="3" name="Content Placeholder 2">
            <a:extLst>
              <a:ext uri="{FF2B5EF4-FFF2-40B4-BE49-F238E27FC236}">
                <a16:creationId xmlns:a16="http://schemas.microsoft.com/office/drawing/2014/main" id="{259CC592-322B-9143-B247-4693B0329151}"/>
              </a:ext>
            </a:extLst>
          </p:cNvPr>
          <p:cNvSpPr>
            <a:spLocks noGrp="1"/>
          </p:cNvSpPr>
          <p:nvPr>
            <p:ph idx="1"/>
          </p:nvPr>
        </p:nvSpPr>
        <p:spPr>
          <a:xfrm>
            <a:off x="1002289" y="1510196"/>
            <a:ext cx="8141711" cy="4351338"/>
          </a:xfrm>
        </p:spPr>
        <p:txBody>
          <a:bodyPr>
            <a:noAutofit/>
          </a:bodyPr>
          <a:lstStyle/>
          <a:p>
            <a:r>
              <a:rPr lang="en-US" sz="2600" dirty="0"/>
              <a:t>Past-due rent, dating back to April 1, 2020.</a:t>
            </a:r>
          </a:p>
          <a:p>
            <a:r>
              <a:rPr lang="en-US" sz="2600" dirty="0"/>
              <a:t>Up to 3 months of forward rent at a time.</a:t>
            </a:r>
          </a:p>
          <a:p>
            <a:r>
              <a:rPr lang="en-US" sz="2600" dirty="0"/>
              <a:t>Up to a total of 15 months per household. </a:t>
            </a:r>
            <a:endParaRPr lang="en-US" sz="2600" i="1" dirty="0"/>
          </a:p>
          <a:p>
            <a:r>
              <a:rPr lang="en-US" sz="2600" dirty="0"/>
              <a:t>The tenant-paid portion of subsidized rents (Section 8, Public Housing, Housing Support).</a:t>
            </a:r>
          </a:p>
          <a:p>
            <a:r>
              <a:rPr lang="en-US" sz="2600" dirty="0"/>
              <a:t>Past due tenant-paid utilities. </a:t>
            </a:r>
          </a:p>
          <a:p>
            <a:r>
              <a:rPr lang="en-US" sz="2600" dirty="0"/>
              <a:t>Other housing expenses.</a:t>
            </a:r>
          </a:p>
          <a:p>
            <a:r>
              <a:rPr lang="en-US" sz="2600" dirty="0"/>
              <a:t>Housing expenses that are not covered by other programs.</a:t>
            </a:r>
          </a:p>
        </p:txBody>
      </p:sp>
      <p:pic>
        <p:nvPicPr>
          <p:cNvPr id="4" name="Picture 3">
            <a:extLst>
              <a:ext uri="{FF2B5EF4-FFF2-40B4-BE49-F238E27FC236}">
                <a16:creationId xmlns:a16="http://schemas.microsoft.com/office/drawing/2014/main" id="{441DE13A-9EEE-644C-A6D1-45840CCD5F64}"/>
              </a:ext>
            </a:extLst>
          </p:cNvPr>
          <p:cNvPicPr>
            <a:picLocks noChangeAspect="1"/>
          </p:cNvPicPr>
          <p:nvPr/>
        </p:nvPicPr>
        <p:blipFill>
          <a:blip r:embed="rId3"/>
          <a:stretch>
            <a:fillRect/>
          </a:stretch>
        </p:blipFill>
        <p:spPr>
          <a:xfrm>
            <a:off x="10193097" y="-48126"/>
            <a:ext cx="1705045" cy="6375384"/>
          </a:xfrm>
          <a:prstGeom prst="rect">
            <a:avLst/>
          </a:prstGeom>
        </p:spPr>
      </p:pic>
    </p:spTree>
    <p:extLst>
      <p:ext uri="{BB962C8B-B14F-4D97-AF65-F5344CB8AC3E}">
        <p14:creationId xmlns:p14="http://schemas.microsoft.com/office/powerpoint/2010/main" val="1200903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404728-E17B-2E4A-A729-F5339111C0F6}"/>
              </a:ext>
            </a:extLst>
          </p:cNvPr>
          <p:cNvSpPr>
            <a:spLocks noGrp="1"/>
          </p:cNvSpPr>
          <p:nvPr>
            <p:ph type="title"/>
          </p:nvPr>
        </p:nvSpPr>
        <p:spPr>
          <a:xfrm>
            <a:off x="838200" y="562271"/>
            <a:ext cx="10515600" cy="1128417"/>
          </a:xfrm>
        </p:spPr>
        <p:txBody>
          <a:bodyPr vert="horz" lIns="91440" tIns="45720" rIns="91440" bIns="45720" rtlCol="0" anchor="ctr">
            <a:normAutofit/>
          </a:bodyPr>
          <a:lstStyle/>
          <a:p>
            <a:r>
              <a:rPr lang="en-US" dirty="0">
                <a:solidFill>
                  <a:schemeClr val="tx1"/>
                </a:solidFill>
                <a:cs typeface="Arial" panose="020B0604020202020204" pitchFamily="34" charset="0"/>
              </a:rPr>
              <a:t>Who can apply now?</a:t>
            </a:r>
          </a:p>
        </p:txBody>
      </p:sp>
      <p:pic>
        <p:nvPicPr>
          <p:cNvPr id="5" name="Content Placeholder 4" descr="Graphical user interface, text&#10;&#10;Description automatically generated">
            <a:extLst>
              <a:ext uri="{FF2B5EF4-FFF2-40B4-BE49-F238E27FC236}">
                <a16:creationId xmlns:a16="http://schemas.microsoft.com/office/drawing/2014/main" id="{6FA7315F-32E8-40D2-A130-CF5C49098130}"/>
              </a:ext>
            </a:extLst>
          </p:cNvPr>
          <p:cNvPicPr>
            <a:picLocks noGrp="1"/>
          </p:cNvPicPr>
          <p:nvPr>
            <p:ph idx="1"/>
          </p:nvPr>
        </p:nvPicPr>
        <p:blipFill rotWithShape="1">
          <a:blip r:embed="rId3">
            <a:extLst>
              <a:ext uri="{28A0092B-C50C-407E-A947-70E740481C1C}">
                <a14:useLocalDpi xmlns:a14="http://schemas.microsoft.com/office/drawing/2010/main" val="0"/>
              </a:ext>
            </a:extLst>
          </a:blip>
          <a:srcRect r="1968"/>
          <a:stretch/>
        </p:blipFill>
        <p:spPr bwMode="auto">
          <a:xfrm>
            <a:off x="838200" y="1690688"/>
            <a:ext cx="10515600" cy="4605041"/>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591314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3639</Words>
  <Application>Microsoft Office PowerPoint</Application>
  <PresentationFormat>Widescreen</PresentationFormat>
  <Paragraphs>238</Paragraphs>
  <Slides>21</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RentHelpMN:  Program Overview</vt:lpstr>
      <vt:lpstr>Federal Assistance now available for renters</vt:lpstr>
      <vt:lpstr>Core Values of</vt:lpstr>
      <vt:lpstr>Website is now live at </vt:lpstr>
      <vt:lpstr>Next Steps: How to Apply</vt:lpstr>
      <vt:lpstr>Who is eligible?</vt:lpstr>
      <vt:lpstr>Public Housing and HCV Participants</vt:lpstr>
      <vt:lpstr>What kind of assistance is available?</vt:lpstr>
      <vt:lpstr>Who can apply now?</vt:lpstr>
      <vt:lpstr>Some paperwork is required.</vt:lpstr>
      <vt:lpstr>PowerPoint Presentation</vt:lpstr>
      <vt:lpstr>Support for applicants</vt:lpstr>
      <vt:lpstr>PowerPoint Presentation</vt:lpstr>
      <vt:lpstr>PowerPoint Presentation</vt:lpstr>
      <vt:lpstr>Resources for Property Owners &amp; Managers</vt:lpstr>
      <vt:lpstr>Property Owner/Manager Actions</vt:lpstr>
      <vt:lpstr>Checking Application Status</vt:lpstr>
      <vt:lpstr>Property Owners/Managers: Streamlining the Process</vt:lpstr>
      <vt:lpstr>Help spread the word about </vt:lpstr>
      <vt:lpstr>Common Questions</vt:lpstr>
      <vt:lpstr>Questions &amp; Answers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RentHelpMN:  Program Overview</dc:title>
  <dc:creator>Wetzel-Moore, Alyssa (MHFA)</dc:creator>
  <cp:lastModifiedBy>Wetzel-Moore, Alyssa (MHFA)</cp:lastModifiedBy>
  <cp:revision>11</cp:revision>
  <dcterms:created xsi:type="dcterms:W3CDTF">2021-05-17T16:28:59Z</dcterms:created>
  <dcterms:modified xsi:type="dcterms:W3CDTF">2021-05-19T22:58:51Z</dcterms:modified>
</cp:coreProperties>
</file>